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Lst>
  <p:sldSz cy="5143500" cx="9144000"/>
  <p:notesSz cx="6858000" cy="9144000"/>
  <p:embeddedFontLst>
    <p:embeddedFont>
      <p:font typeface="Istok Web"/>
      <p:regular r:id="rId83"/>
      <p:bold r:id="rId84"/>
      <p:italic r:id="rId85"/>
      <p:boldItalic r:id="rId86"/>
    </p:embeddedFont>
    <p:embeddedFont>
      <p:font typeface="Lexend Light"/>
      <p:regular r:id="rId87"/>
      <p:bold r:id="rId88"/>
    </p:embeddedFont>
    <p:embeddedFont>
      <p:font typeface="Proxima Nova"/>
      <p:regular r:id="rId89"/>
      <p:bold r:id="rId90"/>
      <p:italic r:id="rId91"/>
      <p:boldItalic r:id="rId92"/>
    </p:embeddedFont>
    <p:embeddedFont>
      <p:font typeface="Lexend"/>
      <p:regular r:id="rId93"/>
      <p:bold r:id="rId94"/>
    </p:embeddedFont>
    <p:embeddedFont>
      <p:font typeface="Barlow"/>
      <p:regular r:id="rId95"/>
      <p:bold r:id="rId96"/>
      <p:italic r:id="rId97"/>
      <p:boldItalic r:id="rId98"/>
    </p:embeddedFont>
    <p:embeddedFont>
      <p:font typeface="Lexend SemiBold"/>
      <p:regular r:id="rId99"/>
      <p:bold r:id="rId100"/>
    </p:embeddedFont>
    <p:embeddedFont>
      <p:font typeface="Roboto"/>
      <p:regular r:id="rId101"/>
      <p:bold r:id="rId102"/>
      <p:italic r:id="rId103"/>
      <p:boldItalic r:id="rId104"/>
    </p:embeddedFont>
    <p:embeddedFont>
      <p:font typeface="Lato"/>
      <p:regular r:id="rId105"/>
      <p:bold r:id="rId106"/>
      <p:italic r:id="rId107"/>
      <p:boldItalic r:id="rId108"/>
    </p:embeddedFont>
    <p:embeddedFont>
      <p:font typeface="Bebas Neue"/>
      <p:regular r:id="rId109"/>
    </p:embeddedFont>
    <p:embeddedFont>
      <p:font typeface="Syncopate"/>
      <p:regular r:id="rId110"/>
      <p:bold r:id="rId111"/>
    </p:embeddedFont>
    <p:embeddedFont>
      <p:font typeface="PT Sans"/>
      <p:regular r:id="rId112"/>
      <p:bold r:id="rId113"/>
      <p:italic r:id="rId114"/>
      <p:boldItalic r:id="rId115"/>
    </p:embeddedFont>
    <p:embeddedFont>
      <p:font typeface="Barlow Black"/>
      <p:bold r:id="rId116"/>
      <p:boldItalic r:id="rId117"/>
    </p:embeddedFont>
    <p:embeddedFont>
      <p:font typeface="Open Sans"/>
      <p:regular r:id="rId118"/>
      <p:bold r:id="rId119"/>
      <p:italic r:id="rId120"/>
      <p:boldItalic r:id="rId1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22" roundtripDataSignature="AMtx7mgXq0jONikL+LBGDTwudlvCWdaI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Lato-italic.fntdata"/><Relationship Id="rId106" Type="http://schemas.openxmlformats.org/officeDocument/2006/relationships/font" Target="fonts/Lato-bold.fntdata"/><Relationship Id="rId105" Type="http://schemas.openxmlformats.org/officeDocument/2006/relationships/font" Target="fonts/Lato-regular.fntdata"/><Relationship Id="rId104" Type="http://schemas.openxmlformats.org/officeDocument/2006/relationships/font" Target="fonts/Roboto-boldItalic.fntdata"/><Relationship Id="rId109" Type="http://schemas.openxmlformats.org/officeDocument/2006/relationships/font" Target="fonts/BebasNeue-regular.fntdata"/><Relationship Id="rId108" Type="http://schemas.openxmlformats.org/officeDocument/2006/relationships/font" Target="fonts/Lato-boldItalic.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Roboto-italic.fntdata"/><Relationship Id="rId102" Type="http://schemas.openxmlformats.org/officeDocument/2006/relationships/font" Target="fonts/Roboto-bold.fntdata"/><Relationship Id="rId101" Type="http://schemas.openxmlformats.org/officeDocument/2006/relationships/font" Target="fonts/Roboto-regular.fntdata"/><Relationship Id="rId100" Type="http://schemas.openxmlformats.org/officeDocument/2006/relationships/font" Target="fonts/LexendSemiBold-bold.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121" Type="http://schemas.openxmlformats.org/officeDocument/2006/relationships/font" Target="fonts/OpenSans-boldItalic.fntdata"/><Relationship Id="rId25" Type="http://schemas.openxmlformats.org/officeDocument/2006/relationships/slide" Target="slides/slide20.xml"/><Relationship Id="rId120" Type="http://schemas.openxmlformats.org/officeDocument/2006/relationships/font" Target="fonts/OpenSans-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22" Type="http://customschemas.google.com/relationships/presentationmetadata" Target="metadata"/><Relationship Id="rId95" Type="http://schemas.openxmlformats.org/officeDocument/2006/relationships/font" Target="fonts/Barlow-regular.fntdata"/><Relationship Id="rId94" Type="http://schemas.openxmlformats.org/officeDocument/2006/relationships/font" Target="fonts/Lexend-bold.fntdata"/><Relationship Id="rId97" Type="http://schemas.openxmlformats.org/officeDocument/2006/relationships/font" Target="fonts/Barlow-italic.fntdata"/><Relationship Id="rId96" Type="http://schemas.openxmlformats.org/officeDocument/2006/relationships/font" Target="fonts/Barlow-bold.fntdata"/><Relationship Id="rId11" Type="http://schemas.openxmlformats.org/officeDocument/2006/relationships/slide" Target="slides/slide6.xml"/><Relationship Id="rId99" Type="http://schemas.openxmlformats.org/officeDocument/2006/relationships/font" Target="fonts/LexendSemiBold-regular.fntdata"/><Relationship Id="rId10" Type="http://schemas.openxmlformats.org/officeDocument/2006/relationships/slide" Target="slides/slide5.xml"/><Relationship Id="rId98" Type="http://schemas.openxmlformats.org/officeDocument/2006/relationships/font" Target="fonts/Barlow-boldItalic.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ProximaNova-italic.fntdata"/><Relationship Id="rId90" Type="http://schemas.openxmlformats.org/officeDocument/2006/relationships/font" Target="fonts/ProximaNova-bold.fntdata"/><Relationship Id="rId93" Type="http://schemas.openxmlformats.org/officeDocument/2006/relationships/font" Target="fonts/Lexend-regular.fntdata"/><Relationship Id="rId92" Type="http://schemas.openxmlformats.org/officeDocument/2006/relationships/font" Target="fonts/ProximaNova-boldItalic.fntdata"/><Relationship Id="rId118" Type="http://schemas.openxmlformats.org/officeDocument/2006/relationships/font" Target="fonts/OpenSans-regular.fntdata"/><Relationship Id="rId117" Type="http://schemas.openxmlformats.org/officeDocument/2006/relationships/font" Target="fonts/BarlowBlack-boldItalic.fntdata"/><Relationship Id="rId116" Type="http://schemas.openxmlformats.org/officeDocument/2006/relationships/font" Target="fonts/BarlowBlack-bold.fntdata"/><Relationship Id="rId115" Type="http://schemas.openxmlformats.org/officeDocument/2006/relationships/font" Target="fonts/PTSans-boldItalic.fntdata"/><Relationship Id="rId119" Type="http://schemas.openxmlformats.org/officeDocument/2006/relationships/font" Target="fonts/OpenSans-bold.fntdata"/><Relationship Id="rId15" Type="http://schemas.openxmlformats.org/officeDocument/2006/relationships/slide" Target="slides/slide10.xml"/><Relationship Id="rId110" Type="http://schemas.openxmlformats.org/officeDocument/2006/relationships/font" Target="fonts/Syncopate-regular.fntdata"/><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font" Target="fonts/PTSans-italic.fntdata"/><Relationship Id="rId18" Type="http://schemas.openxmlformats.org/officeDocument/2006/relationships/slide" Target="slides/slide13.xml"/><Relationship Id="rId113" Type="http://schemas.openxmlformats.org/officeDocument/2006/relationships/font" Target="fonts/PTSans-bold.fntdata"/><Relationship Id="rId112" Type="http://schemas.openxmlformats.org/officeDocument/2006/relationships/font" Target="fonts/PTSans-regular.fntdata"/><Relationship Id="rId111" Type="http://schemas.openxmlformats.org/officeDocument/2006/relationships/font" Target="fonts/Syncopate-bold.fntdata"/><Relationship Id="rId84" Type="http://schemas.openxmlformats.org/officeDocument/2006/relationships/font" Target="fonts/IstokWeb-bold.fntdata"/><Relationship Id="rId83" Type="http://schemas.openxmlformats.org/officeDocument/2006/relationships/font" Target="fonts/IstokWeb-regular.fntdata"/><Relationship Id="rId86" Type="http://schemas.openxmlformats.org/officeDocument/2006/relationships/font" Target="fonts/IstokWeb-boldItalic.fntdata"/><Relationship Id="rId85" Type="http://schemas.openxmlformats.org/officeDocument/2006/relationships/font" Target="fonts/IstokWeb-italic.fntdata"/><Relationship Id="rId88" Type="http://schemas.openxmlformats.org/officeDocument/2006/relationships/font" Target="fonts/LexendLight-bold.fntdata"/><Relationship Id="rId87" Type="http://schemas.openxmlformats.org/officeDocument/2006/relationships/font" Target="fonts/LexendLight-regular.fntdata"/><Relationship Id="rId89" Type="http://schemas.openxmlformats.org/officeDocument/2006/relationships/font" Target="fonts/ProximaNova-regular.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Samuel_Hirsch" TargetMode="External"/><Relationship Id="rId3" Type="http://schemas.openxmlformats.org/officeDocument/2006/relationships/hyperlink" Target="https://en.wikipedia.org/wiki/David_Einhorn_(rabbi)" TargetMode="External"/><Relationship Id="rId4" Type="http://schemas.openxmlformats.org/officeDocument/2006/relationships/hyperlink" Target="https://en.wikipedia.org/wiki/Samuel_Holdheim" TargetMode="External"/><Relationship Id="rId5" Type="http://schemas.openxmlformats.org/officeDocument/2006/relationships/hyperlink" Target="https://en.wikipedia.org/wiki/Mandatory_Palestine" TargetMode="External"/><Relationship Id="rId6" Type="http://schemas.openxmlformats.org/officeDocument/2006/relationships/hyperlink" Target="https://en.wikipedia.org/wiki/Zionism" TargetMode="External"/><Relationship Id="rId7" Type="http://schemas.openxmlformats.org/officeDocument/2006/relationships/hyperlink" Target="https://en.wikipedia.org/wiki/Israel" TargetMode="External"/><Relationship Id="rId8" Type="http://schemas.openxmlformats.org/officeDocument/2006/relationships/hyperlink" Target="https://en.wikipedia.org/wiki/Reform_Zionism"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settler colonialism is process-- it is not a moment-- a process by which a people enter a land that is not theirs and settle it </a:t>
            </a:r>
            <a:endParaRPr/>
          </a:p>
          <a:p>
            <a:pPr indent="0" lvl="0" marL="0" rtl="0" algn="l">
              <a:lnSpc>
                <a:spcPct val="100000"/>
              </a:lnSpc>
              <a:spcBef>
                <a:spcPts val="0"/>
              </a:spcBef>
              <a:spcAft>
                <a:spcPts val="0"/>
              </a:spcAft>
              <a:buSzPts val="1100"/>
              <a:buNone/>
            </a:pPr>
            <a:r>
              <a:rPr lang="en"/>
              <a:t>imperial power who can give military and diplomatic support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land w/o the people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The goal of zionism is to build a Jewish ethnostate in Palestine. if there is already a people living there, how is this done in practise? settler colonialism, ethnic cleansing</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66e0656619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66e0656619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early days, zionism found a political supporter in Britain, who viewed Zionism as a way to secure the British Empire’s control over the region and in so doing, secure their material interests.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palestine -&gt; settler-colonialism erases to replace</a:t>
            </a:r>
            <a:endParaRPr/>
          </a:p>
          <a:p>
            <a:pPr indent="-298450" lvl="0" marL="457200" rtl="0" algn="l">
              <a:lnSpc>
                <a:spcPct val="100000"/>
              </a:lnSpc>
              <a:spcBef>
                <a:spcPts val="0"/>
              </a:spcBef>
              <a:spcAft>
                <a:spcPts val="0"/>
              </a:spcAft>
              <a:buSzPts val="1100"/>
              <a:buChar char="●"/>
            </a:pPr>
            <a:r>
              <a:rPr lang="en"/>
              <a:t>important to British interests in the region eg</a:t>
            </a:r>
            <a:endParaRPr/>
          </a:p>
          <a:p>
            <a:pPr indent="-298450" lvl="1" marL="914400" rtl="0" algn="l">
              <a:lnSpc>
                <a:spcPct val="100000"/>
              </a:lnSpc>
              <a:spcBef>
                <a:spcPts val="0"/>
              </a:spcBef>
              <a:spcAft>
                <a:spcPts val="0"/>
              </a:spcAft>
              <a:buSzPts val="1100"/>
              <a:buChar char="○"/>
            </a:pPr>
            <a:r>
              <a:rPr lang="en"/>
              <a:t>Suez Canal (still today a billion dollar industry, $9.4B last year)</a:t>
            </a:r>
            <a:endParaRPr/>
          </a:p>
          <a:p>
            <a:pPr indent="-298450" lvl="1" marL="914400" rtl="0" algn="l">
              <a:lnSpc>
                <a:spcPct val="100000"/>
              </a:lnSpc>
              <a:spcBef>
                <a:spcPts val="0"/>
              </a:spcBef>
              <a:spcAft>
                <a:spcPts val="0"/>
              </a:spcAft>
              <a:buSzPts val="1100"/>
              <a:buChar char="○"/>
            </a:pPr>
            <a:r>
              <a:rPr lang="en"/>
              <a:t>overland route to India</a:t>
            </a:r>
            <a:endParaRPr/>
          </a:p>
          <a:p>
            <a:pPr indent="-298450" lvl="1" marL="914400" rtl="0" algn="l">
              <a:lnSpc>
                <a:spcPct val="100000"/>
              </a:lnSpc>
              <a:spcBef>
                <a:spcPts val="0"/>
              </a:spcBef>
              <a:spcAft>
                <a:spcPts val="0"/>
              </a:spcAft>
              <a:buSzPts val="1100"/>
              <a:buChar char="○"/>
            </a:pPr>
            <a:r>
              <a:rPr lang="en"/>
              <a:t>important trade routes, eg Iran where the British empire had oil concessions (Anglo-Iranian oil =&gt; BP)</a:t>
            </a:r>
            <a:endParaRPr/>
          </a:p>
          <a:p>
            <a:pPr indent="-298450" lvl="0" marL="457200" rtl="0" algn="l">
              <a:lnSpc>
                <a:spcPct val="100000"/>
              </a:lnSpc>
              <a:spcBef>
                <a:spcPts val="0"/>
              </a:spcBef>
              <a:spcAft>
                <a:spcPts val="0"/>
              </a:spcAft>
              <a:buSzPts val="1100"/>
              <a:buChar char="●"/>
            </a:pPr>
            <a:r>
              <a:rPr lang="en"/>
              <a:t>just a few examples to describe how important controlling Palestine in order to ensure the stream of funds to the british empire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66e0656619_0_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66e0656619_0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Like Britain,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66e0656619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66e0656619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didn’t start 7 oct, Palestinians have been </a:t>
            </a:r>
            <a:r>
              <a:rPr lang="en"/>
              <a:t>living</a:t>
            </a:r>
            <a:r>
              <a:rPr lang="en"/>
              <a:t> under zionist settler-colonialism for over 75 yrs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66e0656619_0_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66e0656619_0_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1" lang="en"/>
              <a:t>british gave their support to zionism, both </a:t>
            </a:r>
            <a:r>
              <a:rPr b="1" lang="en"/>
              <a:t>financially, militarily, and diplomatically</a:t>
            </a:r>
            <a:endParaRPr b="1"/>
          </a:p>
          <a:p>
            <a:pPr indent="-298450" lvl="0" marL="457200" rtl="0" algn="l">
              <a:lnSpc>
                <a:spcPct val="100000"/>
              </a:lnSpc>
              <a:spcBef>
                <a:spcPts val="0"/>
              </a:spcBef>
              <a:spcAft>
                <a:spcPts val="0"/>
              </a:spcAft>
              <a:buSzPts val="1100"/>
              <a:buChar char="●"/>
            </a:pPr>
            <a:r>
              <a:rPr lang="en"/>
              <a:t>british saw a way to do that through zionism</a:t>
            </a:r>
            <a:endParaRPr/>
          </a:p>
          <a:p>
            <a:pPr indent="-298450" lvl="0" marL="457200" rtl="0" algn="l">
              <a:lnSpc>
                <a:spcPct val="100000"/>
              </a:lnSpc>
              <a:spcBef>
                <a:spcPts val="0"/>
              </a:spcBef>
              <a:spcAft>
                <a:spcPts val="0"/>
              </a:spcAft>
              <a:buSzPts val="1100"/>
              <a:buChar char="●"/>
            </a:pPr>
            <a:r>
              <a:rPr lang="en"/>
              <a:t>through a mix of that and christian zionism, Arthur Balfour (foreign secretary) made his infamous declaration in 1917 pledging the british empire’s support of the zionist project in palestine</a:t>
            </a:r>
            <a:endParaRPr/>
          </a:p>
          <a:p>
            <a:pPr indent="-298450" lvl="0" marL="457200" rtl="0" algn="l">
              <a:lnSpc>
                <a:spcPct val="100000"/>
              </a:lnSpc>
              <a:spcBef>
                <a:spcPts val="0"/>
              </a:spcBef>
              <a:spcAft>
                <a:spcPts val="0"/>
              </a:spcAft>
              <a:buSzPts val="1100"/>
              <a:buChar char="●"/>
            </a:pPr>
            <a:r>
              <a:rPr lang="en"/>
              <a:t>key points</a:t>
            </a:r>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Vague promise of land for Jews (no mention of state)</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Colonial erasure: “non-Jew”</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Negating political embodiment: Civil and religious rights, not political rights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this legitimises the zionist project and gives it greater political force</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t>
            </a:r>
            <a:endParaRPr/>
          </a:p>
          <a:p>
            <a:pPr indent="0" lvl="0" marL="0" rtl="0" algn="l">
              <a:lnSpc>
                <a:spcPct val="100000"/>
              </a:lnSpc>
              <a:spcBef>
                <a:spcPts val="0"/>
              </a:spcBef>
              <a:spcAft>
                <a:spcPts val="0"/>
              </a:spcAft>
              <a:buClr>
                <a:schemeClr val="dk1"/>
              </a:buClr>
              <a:buSzPts val="1100"/>
              <a:buFont typeface="Arial"/>
              <a:buNone/>
            </a:pPr>
            <a:r>
              <a:rPr lang="en"/>
              <a:t>At the same time Zionism as a movement for Jewish self-determination / nationalism was growing in Europe due to intensifying anti-semitism there → powerful lobbying power, pressuring the British to help solve the problem.</a:t>
            </a:r>
            <a:endParaRPr/>
          </a:p>
          <a:p>
            <a:pPr indent="0" lvl="0" marL="0" rtl="0" algn="l">
              <a:lnSpc>
                <a:spcPct val="100000"/>
              </a:lnSpc>
              <a:spcBef>
                <a:spcPts val="0"/>
              </a:spcBef>
              <a:spcAft>
                <a:spcPts val="0"/>
              </a:spcAft>
              <a:buClr>
                <a:schemeClr val="dk1"/>
              </a:buClr>
              <a:buSzPts val="1100"/>
              <a:buFont typeface="Arial"/>
              <a:buNone/>
            </a:pPr>
            <a:r>
              <a:rPr lang="en"/>
              <a:t>→  Balfour declaration NOVEMBER 2, 1917 (next few days)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United Kingdom's Foreign Secretary Arthur Balfour to Lord Rothschild, a leader of the British Jewish community,</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Text of Balfour Declaration</a:t>
            </a:r>
            <a:endParaRPr/>
          </a:p>
          <a:p>
            <a:pPr indent="0" lvl="0" marL="0" rtl="0" algn="l">
              <a:lnSpc>
                <a:spcPct val="100000"/>
              </a:lnSpc>
              <a:spcBef>
                <a:spcPts val="0"/>
              </a:spcBef>
              <a:spcAft>
                <a:spcPts val="0"/>
              </a:spcAft>
              <a:buClr>
                <a:schemeClr val="dk1"/>
              </a:buClr>
              <a:buSzPts val="1100"/>
              <a:buFont typeface="Arial"/>
              <a:buNone/>
            </a:pPr>
            <a:r>
              <a:rPr lang="en"/>
              <a:t>His Majesty's Government view with favour the establishment in Palestine of a national home for the Jewish people, and will use their best endeavors to facilitate the achievement of this object, it being clearly understood that nothing shall be done which may prejudice the civil and religious rights of existing non-Jewish communities in Palestine or the rights and political status enjoyed by Jews in any other country.</a:t>
            </a:r>
            <a:endParaRPr/>
          </a:p>
          <a:p>
            <a:pPr indent="0" lvl="0" marL="0" rtl="0" algn="l">
              <a:lnSpc>
                <a:spcPct val="100000"/>
              </a:lnSpc>
              <a:spcBef>
                <a:spcPts val="0"/>
              </a:spcBef>
              <a:spcAft>
                <a:spcPts val="0"/>
              </a:spcAft>
              <a:buClr>
                <a:schemeClr val="dk1"/>
              </a:buClr>
              <a:buSzPts val="1100"/>
              <a:buFont typeface="Arial"/>
              <a:buNone/>
            </a:pPr>
            <a:r>
              <a:t/>
            </a:r>
            <a:endParaRPr/>
          </a:p>
          <a:p>
            <a:pPr indent="-298450" lvl="0" marL="457200" rtl="0" algn="l">
              <a:lnSpc>
                <a:spcPct val="100000"/>
              </a:lnSpc>
              <a:spcBef>
                <a:spcPts val="0"/>
              </a:spcBef>
              <a:spcAft>
                <a:spcPts val="0"/>
              </a:spcAft>
              <a:buSzPts val="1100"/>
              <a:buChar char="-"/>
            </a:pPr>
            <a:r>
              <a:rPr lang="en"/>
              <a:t>Vague promise of land for Jews (no mention of state)</a:t>
            </a:r>
            <a:endParaRPr/>
          </a:p>
          <a:p>
            <a:pPr indent="-298450" lvl="0" marL="457200" rtl="0" algn="l">
              <a:lnSpc>
                <a:spcPct val="100000"/>
              </a:lnSpc>
              <a:spcBef>
                <a:spcPts val="0"/>
              </a:spcBef>
              <a:spcAft>
                <a:spcPts val="0"/>
              </a:spcAft>
              <a:buSzPts val="1100"/>
              <a:buChar char="-"/>
            </a:pPr>
            <a:r>
              <a:rPr lang="en"/>
              <a:t>Demonstrates vying claims to the land known as historic palestine </a:t>
            </a:r>
            <a:endParaRPr/>
          </a:p>
          <a:p>
            <a:pPr indent="-298450" lvl="0" marL="457200" rtl="0" algn="l">
              <a:lnSpc>
                <a:spcPct val="100000"/>
              </a:lnSpc>
              <a:spcBef>
                <a:spcPts val="0"/>
              </a:spcBef>
              <a:spcAft>
                <a:spcPts val="0"/>
              </a:spcAft>
              <a:buSzPts val="1100"/>
              <a:buChar char="-"/>
            </a:pPr>
            <a:r>
              <a:rPr lang="en"/>
              <a:t>Colonial erasure: “non-Jew”</a:t>
            </a:r>
            <a:endParaRPr/>
          </a:p>
          <a:p>
            <a:pPr indent="-298450" lvl="0" marL="457200" rtl="0" algn="l">
              <a:lnSpc>
                <a:spcPct val="100000"/>
              </a:lnSpc>
              <a:spcBef>
                <a:spcPts val="0"/>
              </a:spcBef>
              <a:spcAft>
                <a:spcPts val="0"/>
              </a:spcAft>
              <a:buSzPts val="1100"/>
              <a:buChar char="-"/>
            </a:pPr>
            <a:r>
              <a:rPr lang="en"/>
              <a:t>Negating political embodiment: Civil and religious rights, not political rights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British took colonial control over Palestine in 1917 under the british mandate</a:t>
            </a:r>
            <a:endParaRPr/>
          </a:p>
          <a:p>
            <a:pPr indent="-298450" lvl="0" marL="457200" rtl="0" algn="l">
              <a:lnSpc>
                <a:spcPct val="100000"/>
              </a:lnSpc>
              <a:spcBef>
                <a:spcPts val="0"/>
              </a:spcBef>
              <a:spcAft>
                <a:spcPts val="0"/>
              </a:spcAft>
              <a:buSzPts val="1100"/>
              <a:buChar char="●"/>
            </a:pPr>
            <a:r>
              <a:rPr lang="en"/>
              <a:t>what is important about the British Mandate period is that the British allowed for zionists to build their own infrastructure, which became pre-state structures, and </a:t>
            </a:r>
            <a:r>
              <a:rPr b="1" lang="en"/>
              <a:t>passed laws to try to move land out of Palestinian hands and into Zionist hands.</a:t>
            </a:r>
            <a:endParaRPr b="1"/>
          </a:p>
          <a:p>
            <a:pPr indent="-298450" lvl="1" marL="914400" rtl="0" algn="l">
              <a:lnSpc>
                <a:spcPct val="100000"/>
              </a:lnSpc>
              <a:spcBef>
                <a:spcPts val="0"/>
              </a:spcBef>
              <a:spcAft>
                <a:spcPts val="0"/>
              </a:spcAft>
              <a:buSzPts val="1100"/>
              <a:buChar char="○"/>
            </a:pPr>
            <a:r>
              <a:rPr lang="en"/>
              <a:t>schools, hospitals, and importantly militias</a:t>
            </a:r>
            <a:endParaRPr/>
          </a:p>
          <a:p>
            <a:pPr indent="-298450" lvl="1" marL="914400" rtl="0" algn="l">
              <a:lnSpc>
                <a:spcPct val="100000"/>
              </a:lnSpc>
              <a:spcBef>
                <a:spcPts val="0"/>
              </a:spcBef>
              <a:spcAft>
                <a:spcPts val="0"/>
              </a:spcAft>
              <a:buSzPts val="1100"/>
              <a:buChar char="○"/>
            </a:pPr>
            <a:r>
              <a:rPr lang="en"/>
              <a:t>British army trained and equipped zionist militias, eg Orde Wingate trained Haganah</a:t>
            </a:r>
            <a:endParaRPr/>
          </a:p>
          <a:p>
            <a:pPr indent="-298450" lvl="0" marL="457200" rtl="0" algn="l">
              <a:lnSpc>
                <a:spcPct val="100000"/>
              </a:lnSpc>
              <a:spcBef>
                <a:spcPts val="0"/>
              </a:spcBef>
              <a:spcAft>
                <a:spcPts val="0"/>
              </a:spcAft>
              <a:buSzPts val="1100"/>
              <a:buChar char="●"/>
            </a:pPr>
            <a:r>
              <a:rPr lang="en"/>
              <a:t>Palestinians resisted at every turn, especially the peasantry who were most affected by the new laws and resultant landlessness</a:t>
            </a:r>
            <a:endParaRPr/>
          </a:p>
          <a:p>
            <a:pPr indent="-298450" lvl="0" marL="457200" rtl="0" algn="l">
              <a:lnSpc>
                <a:spcPct val="100000"/>
              </a:lnSpc>
              <a:spcBef>
                <a:spcPts val="0"/>
              </a:spcBef>
              <a:spcAft>
                <a:spcPts val="0"/>
              </a:spcAft>
              <a:buSzPts val="1100"/>
              <a:buChar char="●"/>
            </a:pPr>
            <a:r>
              <a:rPr lang="en"/>
              <a:t>led to 1936 strike and revolt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 name="Google Shape;389;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Run thru - 10 seconds</a:t>
            </a:r>
            <a:endParaRPr/>
          </a:p>
          <a:p>
            <a:pPr indent="-298450" lvl="0" marL="457200" rtl="0" algn="l">
              <a:lnSpc>
                <a:spcPct val="100000"/>
              </a:lnSpc>
              <a:spcBef>
                <a:spcPts val="0"/>
              </a:spcBef>
              <a:spcAft>
                <a:spcPts val="0"/>
              </a:spcAft>
              <a:buSzPts val="1100"/>
              <a:buChar char="●"/>
            </a:pPr>
            <a:r>
              <a:rPr lang="en"/>
              <a:t>Palestinians never agreed to give away our land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Run thru - 10 seconds</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Nakba - the Catastrophe</a:t>
            </a:r>
            <a:endParaRPr/>
          </a:p>
          <a:p>
            <a:pPr indent="-298450" lvl="0" marL="457200" rtl="0" algn="l">
              <a:lnSpc>
                <a:spcPct val="100000"/>
              </a:lnSpc>
              <a:spcBef>
                <a:spcPts val="0"/>
              </a:spcBef>
              <a:spcAft>
                <a:spcPts val="0"/>
              </a:spcAft>
              <a:buSzPts val="1100"/>
              <a:buChar char="●"/>
            </a:pPr>
            <a:r>
              <a:rPr lang="en"/>
              <a:t>people forced to flee on foot with whatever they could carry</a:t>
            </a:r>
            <a:endParaRPr/>
          </a:p>
          <a:p>
            <a:pPr indent="-298450" lvl="0" marL="457200" rtl="0" algn="l">
              <a:lnSpc>
                <a:spcPct val="100000"/>
              </a:lnSpc>
              <a:spcBef>
                <a:spcPts val="0"/>
              </a:spcBef>
              <a:spcAft>
                <a:spcPts val="0"/>
              </a:spcAft>
              <a:buSzPts val="1100"/>
              <a:buChar char="●"/>
            </a:pPr>
            <a:r>
              <a:rPr lang="en"/>
              <a:t>many people thought they would be able to return, but were physically prevented from doing so</a:t>
            </a:r>
            <a:endParaRPr/>
          </a:p>
          <a:p>
            <a:pPr indent="-298450" lvl="0" marL="457200" rtl="0" algn="l">
              <a:lnSpc>
                <a:spcPct val="100000"/>
              </a:lnSpc>
              <a:spcBef>
                <a:spcPts val="0"/>
              </a:spcBef>
              <a:spcAft>
                <a:spcPts val="0"/>
              </a:spcAft>
              <a:buSzPts val="1100"/>
              <a:buChar char="●"/>
            </a:pPr>
            <a:r>
              <a:rPr lang="en"/>
              <a:t>refugeehood =&gt; today, most Palestinians live outside of Palestine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t>
            </a:r>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quick stories: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Jaffa</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Lydd, Ramleh</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Deir Yassin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Run thru - 15 seconds</a:t>
            </a:r>
            <a:endParaRPr>
              <a:solidFill>
                <a:schemeClr val="dk1"/>
              </a:solidFill>
            </a:endParaRPr>
          </a:p>
          <a:p>
            <a:pPr indent="0" lvl="0" marL="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by the end of the Nakba, over 750K+ Palestinians had been displaced</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zionists controlled 78% of the land (more than what had been allotted in the partition plan)</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zionists then set about consolidating their gains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66c12896c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g266c12896cc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we’ve talked about what zionism has meant for Palestinians. i’ll pass it over to do a deep dive in to Zionism and anti-semitism.</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66c12896cc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g266c12896cc_0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 can’t talk about zionism without first </a:t>
            </a:r>
            <a:r>
              <a:rPr lang="en"/>
              <a:t>understanding</a:t>
            </a:r>
            <a:r>
              <a:rPr lang="en"/>
              <a:t> antisemitism, and how it has historically functioned, particularly within </a:t>
            </a:r>
            <a:r>
              <a:rPr lang="en">
                <a:solidFill>
                  <a:schemeClr val="dk1"/>
                </a:solidFill>
              </a:rPr>
              <a:t>European </a:t>
            </a:r>
            <a:r>
              <a:rPr lang="en"/>
              <a:t>Christianity. </a:t>
            </a:r>
            <a:endParaRPr/>
          </a:p>
          <a:p>
            <a:pPr indent="0" lvl="0" marL="0" rtl="0" algn="l">
              <a:lnSpc>
                <a:spcPct val="100000"/>
              </a:lnSpc>
              <a:spcBef>
                <a:spcPts val="0"/>
              </a:spcBef>
              <a:spcAft>
                <a:spcPts val="0"/>
              </a:spcAft>
              <a:buSzPts val="1100"/>
              <a:buNone/>
            </a:pPr>
            <a:r>
              <a:rPr lang="en"/>
              <a:t>Understanding antisemitism deserves an entire lecture because it is so poor understood but there are countless examples from the Spanish Inquisition to the ghettoization of Jewish communities in Italy to the Holocaust that highlight this dynamic. </a:t>
            </a:r>
            <a:endParaRPr/>
          </a:p>
          <a:p>
            <a:pPr indent="0" lvl="0" marL="0" rtl="0" algn="l">
              <a:lnSpc>
                <a:spcPct val="100000"/>
              </a:lnSpc>
              <a:spcBef>
                <a:spcPts val="0"/>
              </a:spcBef>
              <a:spcAft>
                <a:spcPts val="0"/>
              </a:spcAft>
              <a:buSzPts val="1100"/>
              <a:buNone/>
            </a:pPr>
            <a:r>
              <a:rPr lang="en"/>
              <a:t>I think one key example was how Jews were by and large excluded from economic systems except for as money lenders and tax collectors, since this was deemed “unchristian.”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66c12896cc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g266c12896cc_0_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Akin to the model minority myth</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66c12896cc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g266c12896cc_0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This is setting up the next section focused on settler colonialism, but it’s important to highlight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66c12896c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g266c12896cc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chemeClr val="dk1"/>
                </a:solidFill>
              </a:rPr>
              <a:t>Context:</a:t>
            </a:r>
            <a:r>
              <a:rPr lang="en">
                <a:solidFill>
                  <a:schemeClr val="dk1"/>
                </a:solidFill>
              </a:rPr>
              <a:t> The age of enlightenment had just ended, which was supposed to be a time of religious tolerance and the separation between church and state, yet antisemtism was still rampant in Europe</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Herzl covered the Dreyfus Affair as a journalist and realized that Jewish assimilation was a “failed project”</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After the Balfour Declaration, Britain invested in Zionist militias in Israel between 1917 and 1948 such as the Haganah</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The first prime minister of Israel, David Ben-Gurion, was a leader in Haganah and played a major role in the Nakba</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66c12896c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2" name="Google Shape;452;g266c12896cc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Today, we can loosely think of Zionism/political Zionism as the ideology that justifies the existence of the state of Israel at the direct expense of the Palestinian people, as well as belief in the necessity for this state to be maintained in direct opposition to Palestinian sovereignty, freedom and independence.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Zionism in its updated form is best understood as a *political* ideology that uses religious justifications for its advocation of a modern nation-state as a solution to issues of oppression. (More on this in a minute)</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66c12896c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0" name="Google Shape;460;g266c12896cc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66c12896cc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g266c12896cc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66c12896cc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 name="Google Shape;476;g266c12896cc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JNF has played a key role in turning ethnically cleansed and destroyed Palestinian Villages into green spaces. strategically planting trees over Palestinian and Bedouin villages. It also plays into the idea that Palestine was a desert and Jews “made it bloom”</a:t>
            </a:r>
            <a:endParaRPr/>
          </a:p>
          <a:p>
            <a:pPr indent="0" lvl="0" marL="0" rtl="0" algn="l">
              <a:lnSpc>
                <a:spcPct val="100000"/>
              </a:lnSpc>
              <a:spcBef>
                <a:spcPts val="0"/>
              </a:spcBef>
              <a:spcAft>
                <a:spcPts val="0"/>
              </a:spcAft>
              <a:buSzPts val="1100"/>
              <a:buNone/>
            </a:pPr>
            <a:r>
              <a:rPr b="1" lang="en"/>
              <a:t>G</a:t>
            </a:r>
            <a:r>
              <a:rPr b="1" lang="en">
                <a:solidFill>
                  <a:schemeClr val="dk1"/>
                </a:solidFill>
              </a:rPr>
              <a:t>reenwashing: </a:t>
            </a:r>
            <a:r>
              <a:rPr lang="en">
                <a:solidFill>
                  <a:schemeClr val="dk1"/>
                </a:solidFill>
              </a:rPr>
              <a:t>the use of environmentalism and ecological preservation to distract from occupation/apartheid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https://www.haaretz.com/israel-news/2022-07-20/ty-article/.premium/an-israeli-hunk-cannot-conceal-the-jewish-national-funds-greenwashing/</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https://www.timesofisrael.com/why-tree-planting-in-the-negev-sparked-protests-riots-and-a-coalition-crisis/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66c12896cc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g266c12896cc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66c12896cc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8" name="Google Shape;488;g266c12896cc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Leader of Zionist milita</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66c12896cc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4" name="Google Shape;494;g266c12896cc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66c12896cc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g266c12896cc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We could probably have a whole separate lecture about Birthright, but there are a few things worth mentioning: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arenR"/>
            </a:pPr>
            <a:r>
              <a:rPr lang="en">
                <a:solidFill>
                  <a:schemeClr val="dk1"/>
                </a:solidFill>
              </a:rPr>
              <a:t>The name Birthright insinuates that Jews who previously had no connection to Israel have a right to travel and settle there because they are Jewish</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arenR"/>
            </a:pPr>
            <a:r>
              <a:rPr lang="en">
                <a:solidFill>
                  <a:schemeClr val="dk1"/>
                </a:solidFill>
              </a:rPr>
              <a:t>It’s a free trip subsidized by the Israeli government with the explicit purpose of creating a connection between the Jewish diaspora and Israel</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arenR"/>
            </a:pPr>
            <a:r>
              <a:rPr lang="en">
                <a:solidFill>
                  <a:schemeClr val="dk1"/>
                </a:solidFill>
              </a:rPr>
              <a:t>It’s primary focus is 18-26 (although this has been expanded to 35 more recently) which is strategic for two reasons: IDF conscription and reproductive viability</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arenR"/>
            </a:pPr>
            <a:r>
              <a:rPr lang="en">
                <a:solidFill>
                  <a:schemeClr val="dk1"/>
                </a:solidFill>
              </a:rPr>
              <a:t>It is a recruitment tactic to bring more young Jews to Israel in hopes that they will also have Jewish babies (eugenic project)</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arenR"/>
            </a:pPr>
            <a:r>
              <a:rPr lang="en">
                <a:solidFill>
                  <a:schemeClr val="dk1"/>
                </a:solidFill>
              </a:rPr>
              <a:t>The requirement that applicants have not spent time in Israel, so they can provide a very specific experience and they know the longer people spend in Israel, the harder it is to ignore the occupation and apartheid</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66c12896cc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6" name="Google Shape;506;g266c12896cc_0_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highlight>
                  <a:srgbClr val="FFFF00"/>
                </a:highlight>
              </a:rPr>
              <a:t>ADD QUOTES.</a:t>
            </a:r>
            <a:r>
              <a:rPr lang="en"/>
              <a:t> Some people argue that Zionism was a colonial project in the past, but now is more of a “cultural belief in the right for Israel to exist.” Here are some very recent quotes that suggest otherwise.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66c12896cc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2" name="Google Shape;512;g266c12896cc_0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66c12896cc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 name="Google Shape;519;g266c12896cc_0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This is a key takeaway that all Palestine 101 presentations should convey.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66c12896cc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5" name="Google Shape;525;g266c12896cc_0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050">
                <a:solidFill>
                  <a:srgbClr val="202122"/>
                </a:solidFill>
                <a:highlight>
                  <a:srgbClr val="FFFFFF"/>
                </a:highlight>
              </a:rPr>
              <a:t>In 1845, </a:t>
            </a:r>
            <a:r>
              <a:rPr lang="en" sz="1050">
                <a:solidFill>
                  <a:srgbClr val="3366CC"/>
                </a:solidFill>
                <a:highlight>
                  <a:srgbClr val="FFFFFF"/>
                </a:highlight>
                <a:uFill>
                  <a:noFill/>
                </a:uFill>
                <a:hlinkClick r:id="rId2">
                  <a:extLst>
                    <a:ext uri="{A12FA001-AC4F-418D-AE19-62706E023703}">
                      <ahyp:hlinkClr val="tx"/>
                    </a:ext>
                  </a:extLst>
                </a:hlinkClick>
              </a:rPr>
              <a:t>Samuel Hirsch</a:t>
            </a:r>
            <a:r>
              <a:rPr lang="en" sz="1050">
                <a:solidFill>
                  <a:srgbClr val="202122"/>
                </a:solidFill>
                <a:highlight>
                  <a:srgbClr val="FFFFFF"/>
                </a:highlight>
              </a:rPr>
              <a:t>, </a:t>
            </a:r>
            <a:r>
              <a:rPr lang="en" sz="1050">
                <a:solidFill>
                  <a:srgbClr val="3366CC"/>
                </a:solidFill>
                <a:highlight>
                  <a:srgbClr val="FFFFFF"/>
                </a:highlight>
                <a:uFill>
                  <a:noFill/>
                </a:uFill>
                <a:hlinkClick r:id="rId3">
                  <a:extLst>
                    <a:ext uri="{A12FA001-AC4F-418D-AE19-62706E023703}">
                      <ahyp:hlinkClr val="tx"/>
                    </a:ext>
                  </a:extLst>
                </a:hlinkClick>
              </a:rPr>
              <a:t>David Einhorn</a:t>
            </a:r>
            <a:r>
              <a:rPr lang="en" sz="1050">
                <a:solidFill>
                  <a:srgbClr val="202122"/>
                </a:solidFill>
                <a:highlight>
                  <a:srgbClr val="FFFFFF"/>
                </a:highlight>
              </a:rPr>
              <a:t> and </a:t>
            </a:r>
            <a:r>
              <a:rPr lang="en" sz="1050">
                <a:solidFill>
                  <a:srgbClr val="3366CC"/>
                </a:solidFill>
                <a:highlight>
                  <a:srgbClr val="FFFFFF"/>
                </a:highlight>
                <a:uFill>
                  <a:noFill/>
                </a:uFill>
                <a:hlinkClick r:id="rId4">
                  <a:extLst>
                    <a:ext uri="{A12FA001-AC4F-418D-AE19-62706E023703}">
                      <ahyp:hlinkClr val="tx"/>
                    </a:ext>
                  </a:extLst>
                </a:hlinkClick>
              </a:rPr>
              <a:t>Samuel Holdheim</a:t>
            </a:r>
            <a:r>
              <a:rPr lang="en" sz="1050">
                <a:solidFill>
                  <a:srgbClr val="202122"/>
                </a:solidFill>
                <a:highlight>
                  <a:srgbClr val="FFFFFF"/>
                </a:highlight>
              </a:rPr>
              <a:t> passed a resolution at the Frankfurt Conference that removed references to </a:t>
            </a:r>
            <a:r>
              <a:rPr lang="en" sz="1050">
                <a:solidFill>
                  <a:srgbClr val="3366CC"/>
                </a:solidFill>
                <a:highlight>
                  <a:srgbClr val="FFFFFF"/>
                </a:highlight>
                <a:uFill>
                  <a:noFill/>
                </a:uFill>
                <a:hlinkClick r:id="rId5">
                  <a:extLst>
                    <a:ext uri="{A12FA001-AC4F-418D-AE19-62706E023703}">
                      <ahyp:hlinkClr val="tx"/>
                    </a:ext>
                  </a:extLst>
                </a:hlinkClick>
              </a:rPr>
              <a:t>Palestine</a:t>
            </a:r>
            <a:r>
              <a:rPr lang="en" sz="1050">
                <a:solidFill>
                  <a:srgbClr val="202122"/>
                </a:solidFill>
                <a:highlight>
                  <a:srgbClr val="FFFFFF"/>
                </a:highlight>
              </a:rPr>
              <a:t> and a "Jewish State" from prayers on the grounds that nationalism and statehood were not compatible with Reform theology</a:t>
            </a:r>
            <a:endParaRPr sz="1050">
              <a:solidFill>
                <a:srgbClr val="202122"/>
              </a:solidFill>
              <a:highlight>
                <a:srgbClr val="FFFFFF"/>
              </a:highlight>
            </a:endParaRPr>
          </a:p>
          <a:p>
            <a:pPr indent="0" lvl="0" marL="0" rtl="0" algn="l">
              <a:lnSpc>
                <a:spcPct val="115000"/>
              </a:lnSpc>
              <a:spcBef>
                <a:spcPts val="1600"/>
              </a:spcBef>
              <a:spcAft>
                <a:spcPts val="0"/>
              </a:spcAft>
              <a:buSzPts val="1100"/>
              <a:buNone/>
            </a:pPr>
            <a:r>
              <a:rPr lang="en" sz="1050">
                <a:solidFill>
                  <a:srgbClr val="202122"/>
                </a:solidFill>
                <a:highlight>
                  <a:srgbClr val="FFFFFF"/>
                </a:highlight>
              </a:rPr>
              <a:t>The Columbus Platform of 1937 which affirmed the "obligation of all Jewry" to build a "Jewish homeland" in Palestine and to make it "not only a haven of refuge for the oppressed but also a center of Jewish culture and spiritual life"</a:t>
            </a:r>
            <a:endParaRPr sz="1050">
              <a:solidFill>
                <a:srgbClr val="202122"/>
              </a:solidFill>
              <a:highlight>
                <a:srgbClr val="FFFFFF"/>
              </a:highlight>
            </a:endParaRPr>
          </a:p>
          <a:p>
            <a:pPr indent="0" lvl="0" marL="0" rtl="0" algn="l">
              <a:lnSpc>
                <a:spcPct val="115000"/>
              </a:lnSpc>
              <a:spcBef>
                <a:spcPts val="1600"/>
              </a:spcBef>
              <a:spcAft>
                <a:spcPts val="0"/>
              </a:spcAft>
              <a:buSzPts val="1100"/>
              <a:buNone/>
            </a:pPr>
            <a:r>
              <a:rPr lang="en" sz="1050">
                <a:solidFill>
                  <a:srgbClr val="202122"/>
                </a:solidFill>
                <a:highlight>
                  <a:srgbClr val="FFFFFF"/>
                </a:highlight>
              </a:rPr>
              <a:t>The Miami Platform in 1997 was dedicated to the issue of </a:t>
            </a:r>
            <a:r>
              <a:rPr lang="en" sz="1050">
                <a:solidFill>
                  <a:srgbClr val="3366CC"/>
                </a:solidFill>
                <a:highlight>
                  <a:srgbClr val="FFFFFF"/>
                </a:highlight>
                <a:uFill>
                  <a:noFill/>
                </a:uFill>
                <a:hlinkClick r:id="rId6">
                  <a:extLst>
                    <a:ext uri="{A12FA001-AC4F-418D-AE19-62706E023703}">
                      <ahyp:hlinkClr val="tx"/>
                    </a:ext>
                  </a:extLst>
                </a:hlinkClick>
              </a:rPr>
              <a:t>Zionism</a:t>
            </a:r>
            <a:r>
              <a:rPr lang="en" sz="1050">
                <a:solidFill>
                  <a:srgbClr val="202122"/>
                </a:solidFill>
                <a:highlight>
                  <a:srgbClr val="FFFFFF"/>
                </a:highlight>
              </a:rPr>
              <a:t>. The text of the platform asserts the American Reform movement's support for </a:t>
            </a:r>
            <a:r>
              <a:rPr lang="en" sz="1050">
                <a:solidFill>
                  <a:srgbClr val="3366CC"/>
                </a:solidFill>
                <a:highlight>
                  <a:srgbClr val="FFFFFF"/>
                </a:highlight>
                <a:uFill>
                  <a:noFill/>
                </a:uFill>
                <a:hlinkClick r:id="rId7">
                  <a:extLst>
                    <a:ext uri="{A12FA001-AC4F-418D-AE19-62706E023703}">
                      <ahyp:hlinkClr val="tx"/>
                    </a:ext>
                  </a:extLst>
                </a:hlinkClick>
              </a:rPr>
              <a:t>Israel</a:t>
            </a:r>
            <a:r>
              <a:rPr lang="en" sz="1050">
                <a:solidFill>
                  <a:srgbClr val="202122"/>
                </a:solidFill>
                <a:highlight>
                  <a:srgbClr val="FFFFFF"/>
                </a:highlight>
              </a:rPr>
              <a:t> and the Zionist movement, saying that "Medinat Yisrael serves uniquely as the spiritual and cultural focal point of world Jewry" and that the destinies of "Israeli and Diaspora Jewry" are dependent and responsible for one another.</a:t>
            </a:r>
            <a:endParaRPr sz="1050">
              <a:solidFill>
                <a:srgbClr val="202122"/>
              </a:solidFill>
              <a:highlight>
                <a:srgbClr val="FFFFFF"/>
              </a:highlight>
            </a:endParaRPr>
          </a:p>
          <a:p>
            <a:pPr indent="0" lvl="0" marL="0" rtl="0" algn="l">
              <a:lnSpc>
                <a:spcPct val="115000"/>
              </a:lnSpc>
              <a:spcBef>
                <a:spcPts val="1600"/>
              </a:spcBef>
              <a:spcAft>
                <a:spcPts val="1600"/>
              </a:spcAft>
              <a:buSzPts val="1100"/>
              <a:buNone/>
            </a:pPr>
            <a:r>
              <a:rPr lang="en" sz="1050" u="sng">
                <a:solidFill>
                  <a:schemeClr val="hlink"/>
                </a:solidFill>
                <a:highlight>
                  <a:srgbClr val="FFFFFF"/>
                </a:highlight>
                <a:hlinkClick r:id="rId8"/>
              </a:rPr>
              <a:t>https://en.wikipedia.org/wiki/Reform_Zionism</a:t>
            </a:r>
            <a:r>
              <a:rPr lang="en" sz="1050">
                <a:solidFill>
                  <a:srgbClr val="202122"/>
                </a:solidFill>
                <a:highlight>
                  <a:srgbClr val="FFFFFF"/>
                </a:highlight>
              </a:rPr>
              <a:t> </a:t>
            </a:r>
            <a:endParaRPr sz="1050">
              <a:solidFill>
                <a:srgbClr val="202122"/>
              </a:solidFill>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66c12896cc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g266c12896cc_0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66c12896cc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3" name="Google Shape;533;g266c12896cc_0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66c12896cc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1" name="Google Shape;541;g266c12896cc_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This is important to understand within the context of U.S. politics and the ways in which Jews are used as a scapegoat for political unrest as well as social advancements</a:t>
            </a:r>
            <a:endParaRPr>
              <a:solidFill>
                <a:schemeClr val="dk1"/>
              </a:solidFill>
            </a:endParaRPr>
          </a:p>
          <a:p>
            <a:pPr indent="0" lvl="0" marL="0" rtl="0" algn="l">
              <a:lnSpc>
                <a:spcPct val="100000"/>
              </a:lnSpc>
              <a:spcBef>
                <a:spcPts val="0"/>
              </a:spcBef>
              <a:spcAft>
                <a:spcPts val="0"/>
              </a:spcAft>
              <a:buSzPts val="1100"/>
              <a:buNone/>
            </a:pPr>
            <a:r>
              <a:rPr lang="en"/>
              <a:t>This has been very successfully wielded by Donald Trump and other right-wing Republicans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66c12896cc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7" name="Google Shape;547;g266c12896cc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Finally, it is important to acknowledge that support if Israel does not absolve someone of being antisemitic</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66c12896cc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4" name="Google Shape;554;g266c12896cc_0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1" name="Google Shape;561;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people who have already been displaced by zionist genocide</a:t>
            </a:r>
            <a:endParaRPr/>
          </a:p>
          <a:p>
            <a:pPr indent="-298450" lvl="0" marL="457200" rtl="0" algn="l">
              <a:lnSpc>
                <a:spcPct val="100000"/>
              </a:lnSpc>
              <a:spcBef>
                <a:spcPts val="0"/>
              </a:spcBef>
              <a:spcAft>
                <a:spcPts val="0"/>
              </a:spcAft>
              <a:buSzPts val="1100"/>
              <a:buChar char="●"/>
            </a:pPr>
            <a:r>
              <a:rPr lang="en"/>
              <a:t>Bombing schools, ambulances, universities, and sites of worship</a:t>
            </a:r>
            <a:endParaRPr/>
          </a:p>
          <a:p>
            <a:pPr indent="-298450" lvl="0" marL="457200" rtl="0" algn="l">
              <a:lnSpc>
                <a:spcPct val="100000"/>
              </a:lnSpc>
              <a:spcBef>
                <a:spcPts val="0"/>
              </a:spcBef>
              <a:spcAft>
                <a:spcPts val="0"/>
              </a:spcAft>
              <a:buSzPts val="1100"/>
              <a:buChar char="●"/>
            </a:pPr>
            <a:r>
              <a:rPr lang="en"/>
              <a:t>Regularly target ports to prevent access to trade, airports to prevent movement, power plants resulting in electricity cuts – most recently the zionist entity bombed the Rafah border crossing, preventing vital aid from entering form Egypt</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over 2 million ppl are squeezed into 141 sq ft</a:t>
            </a:r>
            <a:endParaRPr/>
          </a:p>
          <a:p>
            <a:pPr indent="-298450" lvl="0" marL="457200" rtl="0" algn="l">
              <a:lnSpc>
                <a:spcPct val="100000"/>
              </a:lnSpc>
              <a:spcBef>
                <a:spcPts val="0"/>
              </a:spcBef>
              <a:spcAft>
                <a:spcPts val="0"/>
              </a:spcAft>
              <a:buSzPts val="1100"/>
              <a:buChar char="●"/>
            </a:pPr>
            <a:r>
              <a:rPr lang="en"/>
              <a:t>Entry and exit by air and sea to Gaza has been prohibited since the 1990s, with Israel operating only two crossing points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5" name="Google Shape;575;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hospitals, schools, and housing are targeted</a:t>
            </a:r>
            <a:endParaRPr/>
          </a:p>
          <a:p>
            <a:pPr indent="-298450" lvl="0" marL="457200" rtl="0" algn="l">
              <a:lnSpc>
                <a:spcPct val="100000"/>
              </a:lnSpc>
              <a:spcBef>
                <a:spcPts val="0"/>
              </a:spcBef>
              <a:spcAft>
                <a:spcPts val="0"/>
              </a:spcAft>
              <a:buSzPts val="1100"/>
              <a:buChar char="●"/>
            </a:pPr>
            <a:r>
              <a:rPr lang="en"/>
              <a:t>this tactic of air warfare is so common that the israelis refer to it as “mowing the lawn”</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266e0656619_0_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Google Shape;581;g266e0656619_0_7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9" name="Google Shape;589;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66c12896cc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6" name="Google Shape;596;g266c12896cc_0_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highlight>
                  <a:srgbClr val="FFFF00"/>
                </a:highlight>
              </a:rPr>
              <a:t>ADD QR CODE for this link: https://forms.gle/pno3apyemDZZHm6z6</a:t>
            </a:r>
            <a:endParaRPr>
              <a:highlight>
                <a:srgbClr val="FFFF00"/>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66e0656619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66e0656619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4" name="Google Shape;604;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highlight>
                  <a:srgbClr val="FFFF00"/>
                </a:highlight>
              </a:rPr>
              <a:t>ADD QR CODE for this link: https://forms.gle/pno3apyemDZZHm6z6</a:t>
            </a:r>
            <a:endParaRPr>
              <a:highlight>
                <a:srgbClr val="FFFF00"/>
              </a:highlight>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66c12896cc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1" name="Google Shape;611;g266c12896cc_0_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highlight>
                  <a:srgbClr val="FFFF00"/>
                </a:highlight>
              </a:rPr>
              <a:t>ADD QR CODE for this link: https://forms.gle/pno3apyemDZZHm6z6</a:t>
            </a:r>
            <a:endParaRPr>
              <a:highlight>
                <a:srgbClr val="FFFF00"/>
              </a:highlight>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9" name="Google Shape;619;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1" name="Google Shape;63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What’s been happening in Palestine didn’t start 2 weeks ago. It is the result of 75 years of Zionist colonisation in Palestine. We need to understand that background to understand the moment that we’re in.</a:t>
            </a:r>
            <a:endParaRPr/>
          </a:p>
          <a:p>
            <a:pPr indent="0" lvl="0" marL="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
              <a:t>there’s a lot to cover, we’re going to give the high notes</a:t>
            </a:r>
            <a:endParaRPr/>
          </a:p>
          <a:p>
            <a:pPr indent="-298450" lvl="0" marL="457200" rtl="0" algn="l">
              <a:lnSpc>
                <a:spcPct val="100000"/>
              </a:lnSpc>
              <a:spcBef>
                <a:spcPts val="0"/>
              </a:spcBef>
              <a:spcAft>
                <a:spcPts val="0"/>
              </a:spcAft>
              <a:buSzPts val="1100"/>
              <a:buChar char="●"/>
            </a:pPr>
            <a:r>
              <a:rPr lang="en"/>
              <a:t>if folks have specifics they want to dive into, we can do that in the questions and we’ll also be sharing out a resource guide to learn more!</a:t>
            </a:r>
            <a:endParaRPr/>
          </a:p>
          <a:p>
            <a:pPr indent="-298450" lvl="0" marL="457200" rtl="0" algn="l">
              <a:lnSpc>
                <a:spcPct val="100000"/>
              </a:lnSpc>
              <a:spcBef>
                <a:spcPts val="0"/>
              </a:spcBef>
              <a:spcAft>
                <a:spcPts val="0"/>
              </a:spcAft>
              <a:buSzPts val="1100"/>
              <a:buChar char="●"/>
            </a:pPr>
            <a:r>
              <a:rPr lang="en"/>
              <a:t>you can’t understand what is happening in Palestine today without understanding Zionism, so we’re going to start there.</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8" name="Google Shape;63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4" name="Google Shape;64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1" name="Google Shape;65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7" name="Google Shape;65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4" name="Google Shape;66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66e0656619_0_4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66e0656619_0_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a:t>
            </a:r>
            <a:r>
              <a:rPr lang="en"/>
              <a:t>I want to take a quick step back </a:t>
            </a:r>
            <a:endParaRPr/>
          </a:p>
          <a:p>
            <a:pPr indent="0" lvl="0" marL="0" rtl="0" algn="l">
              <a:spcBef>
                <a:spcPts val="0"/>
              </a:spcBef>
              <a:spcAft>
                <a:spcPts val="0"/>
              </a:spcAft>
              <a:buNone/>
            </a:pPr>
            <a:r>
              <a:rPr lang="en"/>
              <a:t>people don’t work against their interests</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1" name="Google Shape;671;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8" name="Google Shape;678;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4" name="Google Shape;68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build off of previous points on zionism</a:t>
            </a:r>
            <a:endParaRPr/>
          </a:p>
          <a:p>
            <a:pPr indent="-298450" lvl="0" marL="457200" rtl="0" algn="l">
              <a:lnSpc>
                <a:spcPct val="100000"/>
              </a:lnSpc>
              <a:spcBef>
                <a:spcPts val="0"/>
              </a:spcBef>
              <a:spcAft>
                <a:spcPts val="0"/>
              </a:spcAft>
              <a:buSzPts val="1100"/>
              <a:buChar char="-"/>
            </a:pPr>
            <a:r>
              <a:rPr lang="en"/>
              <a:t>place into larger context, dynamics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1" name="Google Shape;691;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run thru</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8" name="Google Shape;698;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4" name="Google Shape;70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1" name="Google Shape;711;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8" name="Google Shape;718;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brief overview of the many facets of zionist settler colonialism in Palestin</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5" name="Google Shape;725;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2" name="Google Shape;732;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66e0656619_0_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66e0656619_0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Both images from Khan Younis</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0" name="Google Shape;740;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8" name="Google Shape;748;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purpose of settlements is land grabs</a:t>
            </a:r>
            <a:endParaRPr/>
          </a:p>
          <a:p>
            <a:pPr indent="-298450" lvl="0" marL="457200" rtl="0" algn="l">
              <a:lnSpc>
                <a:spcPct val="100000"/>
              </a:lnSpc>
              <a:spcBef>
                <a:spcPts val="0"/>
              </a:spcBef>
              <a:spcAft>
                <a:spcPts val="0"/>
              </a:spcAft>
              <a:buSzPts val="1100"/>
              <a:buChar char="●"/>
            </a:pPr>
            <a:r>
              <a:rPr lang="en"/>
              <a:t>illegal under international law</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4" name="Google Shape;754;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0" name="Google Shape;760;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6" name="Google Shape;766;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residence: </a:t>
            </a:r>
            <a:endParaRPr/>
          </a:p>
          <a:p>
            <a:pPr indent="-298450" lvl="1" marL="914400" rtl="0" algn="l">
              <a:lnSpc>
                <a:spcPct val="100000"/>
              </a:lnSpc>
              <a:spcBef>
                <a:spcPts val="0"/>
              </a:spcBef>
              <a:spcAft>
                <a:spcPts val="0"/>
              </a:spcAft>
              <a:buSzPts val="1100"/>
              <a:buChar char="○"/>
            </a:pPr>
            <a:r>
              <a:rPr lang="en"/>
              <a:t>Many Arab and Bedouin villages are considered “unrecognized” and therefore illegal. </a:t>
            </a:r>
            <a:endParaRPr/>
          </a:p>
          <a:p>
            <a:pPr indent="-298450" lvl="1" marL="914400" rtl="0" algn="l">
              <a:lnSpc>
                <a:spcPct val="100000"/>
              </a:lnSpc>
              <a:spcBef>
                <a:spcPts val="0"/>
              </a:spcBef>
              <a:spcAft>
                <a:spcPts val="0"/>
              </a:spcAft>
              <a:buSzPts val="1100"/>
              <a:buChar char="○"/>
            </a:pPr>
            <a:r>
              <a:rPr lang="en"/>
              <a:t>Since 1948, 1000 Israeli villages (as of 2010) havereceived recognition, while 0 (zero) Palestinian villages have been established, despite 7x increase in Palstinian population.</a:t>
            </a:r>
            <a:endParaRPr/>
          </a:p>
          <a:p>
            <a:pPr indent="-298450" lvl="0" marL="457200" rtl="0" algn="l">
              <a:lnSpc>
                <a:spcPct val="100000"/>
              </a:lnSpc>
              <a:spcBef>
                <a:spcPts val="0"/>
              </a:spcBef>
              <a:spcAft>
                <a:spcPts val="0"/>
              </a:spcAft>
              <a:buSzPts val="1100"/>
              <a:buChar char="●"/>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3" name="Google Shape;773;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The people of Gaza shoulder the largest burden for our collective liberation, they are the greatest victims, but also the greatest heroes </a:t>
            </a:r>
            <a:endParaRPr/>
          </a:p>
          <a:p>
            <a:pPr indent="-298450" lvl="0" marL="457200" rtl="0" algn="l">
              <a:lnSpc>
                <a:spcPct val="100000"/>
              </a:lnSpc>
              <a:spcBef>
                <a:spcPts val="0"/>
              </a:spcBef>
              <a:spcAft>
                <a:spcPts val="0"/>
              </a:spcAft>
              <a:buSzPts val="1100"/>
              <a:buChar char="●"/>
            </a:pPr>
            <a:r>
              <a:rPr lang="en"/>
              <a:t>No amount of collective punishment by the Zionist entity will bend or break the will of our people to live in dignity and freedom.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0" name="Google Shape;780;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run thru - 10 seconds</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8" name="Google Shape;788;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within less than 30 years, a massiv wave of Palestinians are again displaced and made stateless and homeless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66e0656619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66e0656619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how many ppl here are familiar with the term zionism?</a:t>
            </a:r>
            <a:endParaRPr/>
          </a:p>
          <a:p>
            <a:pPr indent="-298450" lvl="0" marL="457200" rtl="0" algn="l">
              <a:spcBef>
                <a:spcPts val="0"/>
              </a:spcBef>
              <a:spcAft>
                <a:spcPts val="0"/>
              </a:spcAft>
              <a:buSzPts val="1100"/>
              <a:buChar char="●"/>
            </a:pPr>
            <a:r>
              <a:rPr lang="en"/>
              <a:t>how many are familiar with the term imperialism?</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66e0656619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66e0656619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6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6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7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7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sp>
        <p:nvSpPr>
          <p:cNvPr id="54" name="Google Shape;54;g266e0656619_0_222"/>
          <p:cNvSpPr/>
          <p:nvPr/>
        </p:nvSpPr>
        <p:spPr>
          <a:xfrm>
            <a:off x="156000" y="98625"/>
            <a:ext cx="8832000" cy="4932000"/>
          </a:xfrm>
          <a:prstGeom prst="rect">
            <a:avLst/>
          </a:prstGeom>
          <a:solidFill>
            <a:srgbClr val="191919"/>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 name="Google Shape;55;g266e0656619_0_222"/>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cap="flat" cmpd="sng" w="9525">
            <a:solidFill>
              <a:srgbClr val="9E9E9E"/>
            </a:solidFill>
            <a:prstDash val="solid"/>
            <a:round/>
            <a:headEnd len="sm" w="sm" type="none"/>
            <a:tailEnd len="sm" w="sm" type="none"/>
          </a:ln>
        </p:spPr>
      </p:pic>
      <p:sp>
        <p:nvSpPr>
          <p:cNvPr id="56" name="Google Shape;56;g266e0656619_0_222"/>
          <p:cNvSpPr txBox="1"/>
          <p:nvPr>
            <p:ph type="ctrTitle"/>
          </p:nvPr>
        </p:nvSpPr>
        <p:spPr>
          <a:xfrm>
            <a:off x="1374975" y="815738"/>
            <a:ext cx="6393900" cy="2597700"/>
          </a:xfrm>
          <a:prstGeom prst="rect">
            <a:avLst/>
          </a:prstGeom>
        </p:spPr>
        <p:txBody>
          <a:bodyPr anchorCtr="0" anchor="t" bIns="91425" lIns="91425" spcFirstLastPara="1" rIns="91425" wrap="square" tIns="91425">
            <a:noAutofit/>
          </a:bodyPr>
          <a:lstStyle>
            <a:lvl1pPr lvl="0" rtl="0" algn="ctr">
              <a:lnSpc>
                <a:spcPct val="80000"/>
              </a:lnSpc>
              <a:spcBef>
                <a:spcPts val="0"/>
              </a:spcBef>
              <a:spcAft>
                <a:spcPts val="0"/>
              </a:spcAft>
              <a:buSzPts val="5200"/>
              <a:buNone/>
              <a:defRPr sz="5400"/>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57" name="Google Shape;57;g266e0656619_0_222"/>
          <p:cNvSpPr txBox="1"/>
          <p:nvPr>
            <p:ph idx="1" type="subTitle"/>
          </p:nvPr>
        </p:nvSpPr>
        <p:spPr>
          <a:xfrm>
            <a:off x="2684475" y="3770875"/>
            <a:ext cx="3774900" cy="4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g266e0656619_0_227"/>
          <p:cNvSpPr/>
          <p:nvPr/>
        </p:nvSpPr>
        <p:spPr>
          <a:xfrm>
            <a:off x="156000" y="98625"/>
            <a:ext cx="8832000" cy="4932000"/>
          </a:xfrm>
          <a:prstGeom prst="rect">
            <a:avLst/>
          </a:prstGeom>
          <a:solidFill>
            <a:srgbClr val="191919"/>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 name="Google Shape;60;g266e0656619_0_227"/>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cap="flat" cmpd="sng" w="9525">
            <a:solidFill>
              <a:srgbClr val="9E9E9E"/>
            </a:solidFill>
            <a:prstDash val="solid"/>
            <a:round/>
            <a:headEnd len="sm" w="sm" type="none"/>
            <a:tailEnd len="sm" w="sm" type="none"/>
          </a:ln>
        </p:spPr>
      </p:pic>
      <p:sp>
        <p:nvSpPr>
          <p:cNvPr id="61" name="Google Shape;61;g266e0656619_0_227"/>
          <p:cNvSpPr txBox="1"/>
          <p:nvPr>
            <p:ph type="title"/>
          </p:nvPr>
        </p:nvSpPr>
        <p:spPr>
          <a:xfrm>
            <a:off x="2412450" y="2402563"/>
            <a:ext cx="4319100" cy="7713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4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62" name="Google Shape;62;g266e0656619_0_227"/>
          <p:cNvSpPr txBox="1"/>
          <p:nvPr>
            <p:ph hasCustomPrompt="1" idx="2" type="title"/>
          </p:nvPr>
        </p:nvSpPr>
        <p:spPr>
          <a:xfrm>
            <a:off x="3946050" y="1272600"/>
            <a:ext cx="12519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5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63" name="Google Shape;63;g266e0656619_0_227"/>
          <p:cNvSpPr txBox="1"/>
          <p:nvPr>
            <p:ph idx="1" type="subTitle"/>
          </p:nvPr>
        </p:nvSpPr>
        <p:spPr>
          <a:xfrm>
            <a:off x="3121200" y="3321363"/>
            <a:ext cx="2901600" cy="630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 name="Shape 64"/>
        <p:cNvGrpSpPr/>
        <p:nvPr/>
      </p:nvGrpSpPr>
      <p:grpSpPr>
        <a:xfrm>
          <a:off x="0" y="0"/>
          <a:ext cx="0" cy="0"/>
          <a:chOff x="0" y="0"/>
          <a:chExt cx="0" cy="0"/>
        </a:xfrm>
      </p:grpSpPr>
      <p:sp>
        <p:nvSpPr>
          <p:cNvPr id="65" name="Google Shape;65;g266e0656619_0_233"/>
          <p:cNvSpPr/>
          <p:nvPr/>
        </p:nvSpPr>
        <p:spPr>
          <a:xfrm>
            <a:off x="156000" y="98625"/>
            <a:ext cx="8832000" cy="4932000"/>
          </a:xfrm>
          <a:prstGeom prst="rect">
            <a:avLst/>
          </a:prstGeom>
          <a:solidFill>
            <a:srgbClr val="191919"/>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 name="Google Shape;66;g266e0656619_0_233"/>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cap="flat" cmpd="sng" w="9525">
            <a:solidFill>
              <a:srgbClr val="9E9E9E"/>
            </a:solidFill>
            <a:prstDash val="solid"/>
            <a:round/>
            <a:headEnd len="sm" w="sm" type="none"/>
            <a:tailEnd len="sm" w="sm" type="none"/>
          </a:ln>
        </p:spPr>
      </p:pic>
      <p:sp>
        <p:nvSpPr>
          <p:cNvPr id="67" name="Google Shape;67;g266e0656619_0_233"/>
          <p:cNvSpPr txBox="1"/>
          <p:nvPr>
            <p:ph type="title"/>
          </p:nvPr>
        </p:nvSpPr>
        <p:spPr>
          <a:xfrm>
            <a:off x="720000" y="445025"/>
            <a:ext cx="7704000" cy="572700"/>
          </a:xfrm>
          <a:prstGeom prst="rect">
            <a:avLst/>
          </a:prstGeom>
          <a:ln cap="flat" cmpd="sng" w="9525">
            <a:solidFill>
              <a:srgbClr val="9E9E9E"/>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8" name="Google Shape;68;g266e0656619_0_233"/>
          <p:cNvSpPr txBox="1"/>
          <p:nvPr>
            <p:ph idx="1" type="body"/>
          </p:nvPr>
        </p:nvSpPr>
        <p:spPr>
          <a:xfrm>
            <a:off x="2096250" y="1247400"/>
            <a:ext cx="4951500" cy="32805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rgbClr val="93C47D"/>
              </a:buClr>
              <a:buSzPts val="1200"/>
              <a:buChar char="●"/>
              <a:defRPr/>
            </a:lvl1pPr>
            <a:lvl2pPr indent="-304800" lvl="1" marL="914400" rtl="0">
              <a:lnSpc>
                <a:spcPct val="115000"/>
              </a:lnSpc>
              <a:spcBef>
                <a:spcPts val="500"/>
              </a:spcBef>
              <a:spcAft>
                <a:spcPts val="0"/>
              </a:spcAft>
              <a:buSzPts val="1200"/>
              <a:buFont typeface="Roboto Condensed Light"/>
              <a:buChar char="○"/>
              <a:defRPr/>
            </a:lvl2pPr>
            <a:lvl3pPr indent="-304800" lvl="2" marL="1371600" rtl="0">
              <a:lnSpc>
                <a:spcPct val="115000"/>
              </a:lnSpc>
              <a:spcBef>
                <a:spcPts val="1600"/>
              </a:spcBef>
              <a:spcAft>
                <a:spcPts val="0"/>
              </a:spcAft>
              <a:buSzPts val="1200"/>
              <a:buFont typeface="Roboto Condensed Light"/>
              <a:buChar char="■"/>
              <a:defRPr/>
            </a:lvl3pPr>
            <a:lvl4pPr indent="-304800" lvl="3" marL="1828800" rtl="0">
              <a:lnSpc>
                <a:spcPct val="115000"/>
              </a:lnSpc>
              <a:spcBef>
                <a:spcPts val="1600"/>
              </a:spcBef>
              <a:spcAft>
                <a:spcPts val="0"/>
              </a:spcAft>
              <a:buSzPts val="1200"/>
              <a:buFont typeface="Roboto Condensed Light"/>
              <a:buChar char="●"/>
              <a:defRPr/>
            </a:lvl4pPr>
            <a:lvl5pPr indent="-304800" lvl="4" marL="2286000" rtl="0">
              <a:lnSpc>
                <a:spcPct val="115000"/>
              </a:lnSpc>
              <a:spcBef>
                <a:spcPts val="1600"/>
              </a:spcBef>
              <a:spcAft>
                <a:spcPts val="0"/>
              </a:spcAft>
              <a:buSzPts val="1200"/>
              <a:buFont typeface="Roboto Condensed Light"/>
              <a:buChar char="○"/>
              <a:defRPr/>
            </a:lvl5pPr>
            <a:lvl6pPr indent="-304800" lvl="5" marL="2743200" rtl="0">
              <a:lnSpc>
                <a:spcPct val="115000"/>
              </a:lnSpc>
              <a:spcBef>
                <a:spcPts val="1600"/>
              </a:spcBef>
              <a:spcAft>
                <a:spcPts val="0"/>
              </a:spcAft>
              <a:buSzPts val="1200"/>
              <a:buFont typeface="Roboto Condensed Light"/>
              <a:buChar char="■"/>
              <a:defRPr/>
            </a:lvl6pPr>
            <a:lvl7pPr indent="-304800" lvl="6" marL="3200400" rtl="0">
              <a:lnSpc>
                <a:spcPct val="115000"/>
              </a:lnSpc>
              <a:spcBef>
                <a:spcPts val="1600"/>
              </a:spcBef>
              <a:spcAft>
                <a:spcPts val="0"/>
              </a:spcAft>
              <a:buSzPts val="1200"/>
              <a:buFont typeface="Roboto Condensed Light"/>
              <a:buChar char="●"/>
              <a:defRPr/>
            </a:lvl7pPr>
            <a:lvl8pPr indent="-304800" lvl="7" marL="3657600" rtl="0">
              <a:lnSpc>
                <a:spcPct val="115000"/>
              </a:lnSpc>
              <a:spcBef>
                <a:spcPts val="1600"/>
              </a:spcBef>
              <a:spcAft>
                <a:spcPts val="0"/>
              </a:spcAft>
              <a:buSzPts val="1200"/>
              <a:buFont typeface="Roboto Condensed Light"/>
              <a:buChar char="○"/>
              <a:defRPr/>
            </a:lvl8pPr>
            <a:lvl9pPr indent="-304800" lvl="8" marL="4114800" rtl="0">
              <a:lnSpc>
                <a:spcPct val="115000"/>
              </a:lnSpc>
              <a:spcBef>
                <a:spcPts val="1600"/>
              </a:spcBef>
              <a:spcAft>
                <a:spcPts val="1600"/>
              </a:spcAft>
              <a:buSzPts val="1200"/>
              <a:buFont typeface="Roboto Condensed Light"/>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 name="Shape 69"/>
        <p:cNvGrpSpPr/>
        <p:nvPr/>
      </p:nvGrpSpPr>
      <p:grpSpPr>
        <a:xfrm>
          <a:off x="0" y="0"/>
          <a:ext cx="0" cy="0"/>
          <a:chOff x="0" y="0"/>
          <a:chExt cx="0" cy="0"/>
        </a:xfrm>
      </p:grpSpPr>
      <p:sp>
        <p:nvSpPr>
          <p:cNvPr id="70" name="Google Shape;70;g266e0656619_0_238"/>
          <p:cNvSpPr/>
          <p:nvPr/>
        </p:nvSpPr>
        <p:spPr>
          <a:xfrm>
            <a:off x="156000" y="98625"/>
            <a:ext cx="8832000" cy="4932000"/>
          </a:xfrm>
          <a:prstGeom prst="rect">
            <a:avLst/>
          </a:prstGeom>
          <a:solidFill>
            <a:srgbClr val="191919"/>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 name="Google Shape;71;g266e0656619_0_238"/>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cap="flat" cmpd="sng" w="9525">
            <a:solidFill>
              <a:srgbClr val="9E9E9E"/>
            </a:solidFill>
            <a:prstDash val="solid"/>
            <a:round/>
            <a:headEnd len="sm" w="sm" type="none"/>
            <a:tailEnd len="sm" w="sm" type="none"/>
          </a:ln>
        </p:spPr>
      </p:pic>
      <p:sp>
        <p:nvSpPr>
          <p:cNvPr id="72" name="Google Shape;72;g266e0656619_0_23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3" name="Google Shape;73;g266e0656619_0_238"/>
          <p:cNvSpPr txBox="1"/>
          <p:nvPr>
            <p:ph idx="2" type="title"/>
          </p:nvPr>
        </p:nvSpPr>
        <p:spPr>
          <a:xfrm>
            <a:off x="1446164" y="2800728"/>
            <a:ext cx="2825100" cy="4122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93C47D"/>
              </a:buClr>
              <a:buSzPts val="2800"/>
              <a:buNone/>
              <a:defRPr sz="2000">
                <a:solidFill>
                  <a:srgbClr val="93C47D"/>
                </a:solidFill>
              </a:defRPr>
            </a:lvl1pPr>
            <a:lvl2pPr lvl="1" rtl="0">
              <a:spcBef>
                <a:spcPts val="0"/>
              </a:spcBef>
              <a:spcAft>
                <a:spcPts val="0"/>
              </a:spcAft>
              <a:buClr>
                <a:srgbClr val="93C47D"/>
              </a:buClr>
              <a:buSzPts val="3500"/>
              <a:buNone/>
              <a:defRPr>
                <a:solidFill>
                  <a:srgbClr val="93C47D"/>
                </a:solidFill>
              </a:defRPr>
            </a:lvl2pPr>
            <a:lvl3pPr lvl="2" rtl="0">
              <a:spcBef>
                <a:spcPts val="0"/>
              </a:spcBef>
              <a:spcAft>
                <a:spcPts val="0"/>
              </a:spcAft>
              <a:buClr>
                <a:srgbClr val="93C47D"/>
              </a:buClr>
              <a:buSzPts val="3500"/>
              <a:buNone/>
              <a:defRPr>
                <a:solidFill>
                  <a:srgbClr val="93C47D"/>
                </a:solidFill>
              </a:defRPr>
            </a:lvl3pPr>
            <a:lvl4pPr lvl="3" rtl="0">
              <a:spcBef>
                <a:spcPts val="0"/>
              </a:spcBef>
              <a:spcAft>
                <a:spcPts val="0"/>
              </a:spcAft>
              <a:buClr>
                <a:srgbClr val="93C47D"/>
              </a:buClr>
              <a:buSzPts val="3500"/>
              <a:buNone/>
              <a:defRPr>
                <a:solidFill>
                  <a:srgbClr val="93C47D"/>
                </a:solidFill>
              </a:defRPr>
            </a:lvl4pPr>
            <a:lvl5pPr lvl="4" rtl="0">
              <a:spcBef>
                <a:spcPts val="0"/>
              </a:spcBef>
              <a:spcAft>
                <a:spcPts val="0"/>
              </a:spcAft>
              <a:buClr>
                <a:srgbClr val="93C47D"/>
              </a:buClr>
              <a:buSzPts val="3500"/>
              <a:buNone/>
              <a:defRPr>
                <a:solidFill>
                  <a:srgbClr val="93C47D"/>
                </a:solidFill>
              </a:defRPr>
            </a:lvl5pPr>
            <a:lvl6pPr lvl="5" rtl="0">
              <a:spcBef>
                <a:spcPts val="0"/>
              </a:spcBef>
              <a:spcAft>
                <a:spcPts val="0"/>
              </a:spcAft>
              <a:buClr>
                <a:srgbClr val="93C47D"/>
              </a:buClr>
              <a:buSzPts val="3500"/>
              <a:buNone/>
              <a:defRPr>
                <a:solidFill>
                  <a:srgbClr val="93C47D"/>
                </a:solidFill>
              </a:defRPr>
            </a:lvl6pPr>
            <a:lvl7pPr lvl="6" rtl="0">
              <a:spcBef>
                <a:spcPts val="0"/>
              </a:spcBef>
              <a:spcAft>
                <a:spcPts val="0"/>
              </a:spcAft>
              <a:buClr>
                <a:srgbClr val="93C47D"/>
              </a:buClr>
              <a:buSzPts val="3500"/>
              <a:buNone/>
              <a:defRPr>
                <a:solidFill>
                  <a:srgbClr val="93C47D"/>
                </a:solidFill>
              </a:defRPr>
            </a:lvl7pPr>
            <a:lvl8pPr lvl="7" rtl="0">
              <a:spcBef>
                <a:spcPts val="0"/>
              </a:spcBef>
              <a:spcAft>
                <a:spcPts val="0"/>
              </a:spcAft>
              <a:buClr>
                <a:srgbClr val="93C47D"/>
              </a:buClr>
              <a:buSzPts val="3500"/>
              <a:buNone/>
              <a:defRPr>
                <a:solidFill>
                  <a:srgbClr val="93C47D"/>
                </a:solidFill>
              </a:defRPr>
            </a:lvl8pPr>
            <a:lvl9pPr lvl="8" rtl="0">
              <a:spcBef>
                <a:spcPts val="0"/>
              </a:spcBef>
              <a:spcAft>
                <a:spcPts val="0"/>
              </a:spcAft>
              <a:buClr>
                <a:srgbClr val="93C47D"/>
              </a:buClr>
              <a:buSzPts val="3500"/>
              <a:buNone/>
              <a:defRPr>
                <a:solidFill>
                  <a:srgbClr val="93C47D"/>
                </a:solidFill>
              </a:defRPr>
            </a:lvl9pPr>
          </a:lstStyle>
          <a:p/>
        </p:txBody>
      </p:sp>
      <p:sp>
        <p:nvSpPr>
          <p:cNvPr id="74" name="Google Shape;74;g266e0656619_0_238"/>
          <p:cNvSpPr txBox="1"/>
          <p:nvPr>
            <p:ph idx="3" type="title"/>
          </p:nvPr>
        </p:nvSpPr>
        <p:spPr>
          <a:xfrm>
            <a:off x="4872746" y="2800650"/>
            <a:ext cx="2825100" cy="4122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93C47D"/>
              </a:buClr>
              <a:buSzPts val="2800"/>
              <a:buNone/>
              <a:defRPr sz="2000">
                <a:solidFill>
                  <a:srgbClr val="93C47D"/>
                </a:solidFill>
              </a:defRPr>
            </a:lvl1pPr>
            <a:lvl2pPr lvl="1" rtl="0">
              <a:spcBef>
                <a:spcPts val="0"/>
              </a:spcBef>
              <a:spcAft>
                <a:spcPts val="0"/>
              </a:spcAft>
              <a:buClr>
                <a:srgbClr val="93C47D"/>
              </a:buClr>
              <a:buSzPts val="3500"/>
              <a:buNone/>
              <a:defRPr>
                <a:solidFill>
                  <a:srgbClr val="93C47D"/>
                </a:solidFill>
              </a:defRPr>
            </a:lvl2pPr>
            <a:lvl3pPr lvl="2" rtl="0">
              <a:spcBef>
                <a:spcPts val="0"/>
              </a:spcBef>
              <a:spcAft>
                <a:spcPts val="0"/>
              </a:spcAft>
              <a:buClr>
                <a:srgbClr val="93C47D"/>
              </a:buClr>
              <a:buSzPts val="3500"/>
              <a:buNone/>
              <a:defRPr>
                <a:solidFill>
                  <a:srgbClr val="93C47D"/>
                </a:solidFill>
              </a:defRPr>
            </a:lvl3pPr>
            <a:lvl4pPr lvl="3" rtl="0">
              <a:spcBef>
                <a:spcPts val="0"/>
              </a:spcBef>
              <a:spcAft>
                <a:spcPts val="0"/>
              </a:spcAft>
              <a:buClr>
                <a:srgbClr val="93C47D"/>
              </a:buClr>
              <a:buSzPts val="3500"/>
              <a:buNone/>
              <a:defRPr>
                <a:solidFill>
                  <a:srgbClr val="93C47D"/>
                </a:solidFill>
              </a:defRPr>
            </a:lvl4pPr>
            <a:lvl5pPr lvl="4" rtl="0">
              <a:spcBef>
                <a:spcPts val="0"/>
              </a:spcBef>
              <a:spcAft>
                <a:spcPts val="0"/>
              </a:spcAft>
              <a:buClr>
                <a:srgbClr val="93C47D"/>
              </a:buClr>
              <a:buSzPts val="3500"/>
              <a:buNone/>
              <a:defRPr>
                <a:solidFill>
                  <a:srgbClr val="93C47D"/>
                </a:solidFill>
              </a:defRPr>
            </a:lvl5pPr>
            <a:lvl6pPr lvl="5" rtl="0">
              <a:spcBef>
                <a:spcPts val="0"/>
              </a:spcBef>
              <a:spcAft>
                <a:spcPts val="0"/>
              </a:spcAft>
              <a:buClr>
                <a:srgbClr val="93C47D"/>
              </a:buClr>
              <a:buSzPts val="3500"/>
              <a:buNone/>
              <a:defRPr>
                <a:solidFill>
                  <a:srgbClr val="93C47D"/>
                </a:solidFill>
              </a:defRPr>
            </a:lvl6pPr>
            <a:lvl7pPr lvl="6" rtl="0">
              <a:spcBef>
                <a:spcPts val="0"/>
              </a:spcBef>
              <a:spcAft>
                <a:spcPts val="0"/>
              </a:spcAft>
              <a:buClr>
                <a:srgbClr val="93C47D"/>
              </a:buClr>
              <a:buSzPts val="3500"/>
              <a:buNone/>
              <a:defRPr>
                <a:solidFill>
                  <a:srgbClr val="93C47D"/>
                </a:solidFill>
              </a:defRPr>
            </a:lvl7pPr>
            <a:lvl8pPr lvl="7" rtl="0">
              <a:spcBef>
                <a:spcPts val="0"/>
              </a:spcBef>
              <a:spcAft>
                <a:spcPts val="0"/>
              </a:spcAft>
              <a:buClr>
                <a:srgbClr val="93C47D"/>
              </a:buClr>
              <a:buSzPts val="3500"/>
              <a:buNone/>
              <a:defRPr>
                <a:solidFill>
                  <a:srgbClr val="93C47D"/>
                </a:solidFill>
              </a:defRPr>
            </a:lvl8pPr>
            <a:lvl9pPr lvl="8" rtl="0">
              <a:spcBef>
                <a:spcPts val="0"/>
              </a:spcBef>
              <a:spcAft>
                <a:spcPts val="0"/>
              </a:spcAft>
              <a:buClr>
                <a:srgbClr val="93C47D"/>
              </a:buClr>
              <a:buSzPts val="3500"/>
              <a:buNone/>
              <a:defRPr>
                <a:solidFill>
                  <a:srgbClr val="93C47D"/>
                </a:solidFill>
              </a:defRPr>
            </a:lvl9pPr>
          </a:lstStyle>
          <a:p/>
        </p:txBody>
      </p:sp>
      <p:sp>
        <p:nvSpPr>
          <p:cNvPr id="75" name="Google Shape;75;g266e0656619_0_238"/>
          <p:cNvSpPr txBox="1"/>
          <p:nvPr>
            <p:ph idx="1" type="subTitle"/>
          </p:nvPr>
        </p:nvSpPr>
        <p:spPr>
          <a:xfrm>
            <a:off x="4872738" y="3212851"/>
            <a:ext cx="2825100" cy="934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6" name="Google Shape;76;g266e0656619_0_238"/>
          <p:cNvSpPr txBox="1"/>
          <p:nvPr>
            <p:ph idx="4" type="subTitle"/>
          </p:nvPr>
        </p:nvSpPr>
        <p:spPr>
          <a:xfrm>
            <a:off x="1446164" y="3212851"/>
            <a:ext cx="2825100" cy="934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g266e0656619_0_246"/>
          <p:cNvSpPr/>
          <p:nvPr/>
        </p:nvSpPr>
        <p:spPr>
          <a:xfrm>
            <a:off x="156000" y="98625"/>
            <a:ext cx="8832000" cy="4932000"/>
          </a:xfrm>
          <a:prstGeom prst="rect">
            <a:avLst/>
          </a:prstGeom>
          <a:solidFill>
            <a:srgbClr val="191919"/>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 name="Google Shape;79;g266e0656619_0_246"/>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cap="flat" cmpd="sng" w="9525">
            <a:solidFill>
              <a:srgbClr val="9E9E9E"/>
            </a:solidFill>
            <a:prstDash val="solid"/>
            <a:round/>
            <a:headEnd len="sm" w="sm" type="none"/>
            <a:tailEnd len="sm" w="sm" type="none"/>
          </a:ln>
        </p:spPr>
      </p:pic>
      <p:sp>
        <p:nvSpPr>
          <p:cNvPr id="80" name="Google Shape;80;g266e0656619_0_24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 name="Shape 81"/>
        <p:cNvGrpSpPr/>
        <p:nvPr/>
      </p:nvGrpSpPr>
      <p:grpSpPr>
        <a:xfrm>
          <a:off x="0" y="0"/>
          <a:ext cx="0" cy="0"/>
          <a:chOff x="0" y="0"/>
          <a:chExt cx="0" cy="0"/>
        </a:xfrm>
      </p:grpSpPr>
      <p:sp>
        <p:nvSpPr>
          <p:cNvPr id="82" name="Google Shape;82;g266e0656619_0_250"/>
          <p:cNvSpPr/>
          <p:nvPr/>
        </p:nvSpPr>
        <p:spPr>
          <a:xfrm>
            <a:off x="156000" y="98625"/>
            <a:ext cx="8832000" cy="4932000"/>
          </a:xfrm>
          <a:prstGeom prst="rect">
            <a:avLst/>
          </a:prstGeom>
          <a:solidFill>
            <a:srgbClr val="191919"/>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 name="Google Shape;83;g266e0656619_0_250"/>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cap="flat" cmpd="sng" w="9525">
            <a:solidFill>
              <a:srgbClr val="9E9E9E"/>
            </a:solidFill>
            <a:prstDash val="solid"/>
            <a:round/>
            <a:headEnd len="sm" w="sm" type="none"/>
            <a:tailEnd len="sm" w="sm" type="none"/>
          </a:ln>
        </p:spPr>
      </p:pic>
      <p:sp>
        <p:nvSpPr>
          <p:cNvPr id="84" name="Google Shape;84;g266e0656619_0_250"/>
          <p:cNvSpPr txBox="1"/>
          <p:nvPr>
            <p:ph idx="1" type="body"/>
          </p:nvPr>
        </p:nvSpPr>
        <p:spPr>
          <a:xfrm>
            <a:off x="720000" y="2135850"/>
            <a:ext cx="4493100" cy="20700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rgbClr val="E69138"/>
              </a:buClr>
              <a:buSzPts val="1400"/>
              <a:buChar char="●"/>
              <a:defRPr/>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1600"/>
              </a:spcBef>
              <a:spcAft>
                <a:spcPts val="0"/>
              </a:spcAft>
              <a:buSzPts val="1400"/>
              <a:buChar char="■"/>
              <a:defRPr/>
            </a:lvl3pPr>
            <a:lvl4pPr indent="-317500" lvl="3" marL="1828800" rtl="0">
              <a:lnSpc>
                <a:spcPct val="115000"/>
              </a:lnSpc>
              <a:spcBef>
                <a:spcPts val="1600"/>
              </a:spcBef>
              <a:spcAft>
                <a:spcPts val="0"/>
              </a:spcAft>
              <a:buSzPts val="1400"/>
              <a:buChar char="●"/>
              <a:defRPr/>
            </a:lvl4pPr>
            <a:lvl5pPr indent="-317500" lvl="4" marL="2286000" rtl="0">
              <a:lnSpc>
                <a:spcPct val="115000"/>
              </a:lnSpc>
              <a:spcBef>
                <a:spcPts val="1600"/>
              </a:spcBef>
              <a:spcAft>
                <a:spcPts val="0"/>
              </a:spcAft>
              <a:buSzPts val="1400"/>
              <a:buChar char="○"/>
              <a:defRPr/>
            </a:lvl5pPr>
            <a:lvl6pPr indent="-317500" lvl="5" marL="2743200" rtl="0">
              <a:lnSpc>
                <a:spcPct val="115000"/>
              </a:lnSpc>
              <a:spcBef>
                <a:spcPts val="1600"/>
              </a:spcBef>
              <a:spcAft>
                <a:spcPts val="0"/>
              </a:spcAft>
              <a:buSzPts val="1400"/>
              <a:buChar char="■"/>
              <a:defRPr/>
            </a:lvl6pPr>
            <a:lvl7pPr indent="-317500" lvl="6" marL="3200400" rtl="0">
              <a:lnSpc>
                <a:spcPct val="115000"/>
              </a:lnSpc>
              <a:spcBef>
                <a:spcPts val="1600"/>
              </a:spcBef>
              <a:spcAft>
                <a:spcPts val="0"/>
              </a:spcAft>
              <a:buSzPts val="1400"/>
              <a:buChar char="●"/>
              <a:defRPr/>
            </a:lvl7pPr>
            <a:lvl8pPr indent="-317500" lvl="7" marL="3657600" rtl="0">
              <a:lnSpc>
                <a:spcPct val="115000"/>
              </a:lnSpc>
              <a:spcBef>
                <a:spcPts val="1600"/>
              </a:spcBef>
              <a:spcAft>
                <a:spcPts val="0"/>
              </a:spcAft>
              <a:buSzPts val="1400"/>
              <a:buChar char="○"/>
              <a:defRPr/>
            </a:lvl8pPr>
            <a:lvl9pPr indent="-317500" lvl="8" marL="4114800" rtl="0">
              <a:lnSpc>
                <a:spcPct val="115000"/>
              </a:lnSpc>
              <a:spcBef>
                <a:spcPts val="1600"/>
              </a:spcBef>
              <a:spcAft>
                <a:spcPts val="1600"/>
              </a:spcAft>
              <a:buSzPts val="1400"/>
              <a:buChar char="■"/>
              <a:defRPr/>
            </a:lvl9pPr>
          </a:lstStyle>
          <a:p/>
        </p:txBody>
      </p:sp>
      <p:sp>
        <p:nvSpPr>
          <p:cNvPr id="85" name="Google Shape;85;g266e0656619_0_250"/>
          <p:cNvSpPr txBox="1"/>
          <p:nvPr>
            <p:ph type="title"/>
          </p:nvPr>
        </p:nvSpPr>
        <p:spPr>
          <a:xfrm>
            <a:off x="720000" y="937650"/>
            <a:ext cx="4493100" cy="11982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6" name="Google Shape;86;g266e0656619_0_250"/>
          <p:cNvSpPr/>
          <p:nvPr>
            <p:ph idx="2" type="pic"/>
          </p:nvPr>
        </p:nvSpPr>
        <p:spPr>
          <a:xfrm>
            <a:off x="5386800" y="98625"/>
            <a:ext cx="3601200" cy="49320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87" name="Shape 87"/>
        <p:cNvGrpSpPr/>
        <p:nvPr/>
      </p:nvGrpSpPr>
      <p:grpSpPr>
        <a:xfrm>
          <a:off x="0" y="0"/>
          <a:ext cx="0" cy="0"/>
          <a:chOff x="0" y="0"/>
          <a:chExt cx="0" cy="0"/>
        </a:xfrm>
      </p:grpSpPr>
      <p:sp>
        <p:nvSpPr>
          <p:cNvPr id="88" name="Google Shape;88;g266e0656619_0_256"/>
          <p:cNvSpPr/>
          <p:nvPr/>
        </p:nvSpPr>
        <p:spPr>
          <a:xfrm>
            <a:off x="156000" y="98625"/>
            <a:ext cx="8832000" cy="4932000"/>
          </a:xfrm>
          <a:prstGeom prst="rect">
            <a:avLst/>
          </a:prstGeom>
          <a:solidFill>
            <a:srgbClr val="191919"/>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 name="Google Shape;89;g266e0656619_0_256"/>
          <p:cNvPicPr preferRelativeResize="0"/>
          <p:nvPr/>
        </p:nvPicPr>
        <p:blipFill rotWithShape="1">
          <a:blip r:embed="rId2">
            <a:alphaModFix amt="86000"/>
          </a:blip>
          <a:srcRect b="29217" l="1699" r="1709" t="29091"/>
          <a:stretch/>
        </p:blipFill>
        <p:spPr>
          <a:xfrm>
            <a:off x="156000" y="98625"/>
            <a:ext cx="8832000" cy="4931999"/>
          </a:xfrm>
          <a:prstGeom prst="rect">
            <a:avLst/>
          </a:prstGeom>
          <a:noFill/>
          <a:ln cap="flat" cmpd="sng" w="9525">
            <a:solidFill>
              <a:srgbClr val="9E9E9E"/>
            </a:solidFill>
            <a:prstDash val="solid"/>
            <a:round/>
            <a:headEnd len="sm" w="sm" type="none"/>
            <a:tailEnd len="sm" w="sm" type="none"/>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0" name="Shape 90"/>
        <p:cNvGrpSpPr/>
        <p:nvPr/>
      </p:nvGrpSpPr>
      <p:grpSpPr>
        <a:xfrm>
          <a:off x="0" y="0"/>
          <a:ext cx="0" cy="0"/>
          <a:chOff x="0" y="0"/>
          <a:chExt cx="0" cy="0"/>
        </a:xfrm>
      </p:grpSpPr>
      <p:sp>
        <p:nvSpPr>
          <p:cNvPr id="91" name="Google Shape;91;g266e0656619_0_259"/>
          <p:cNvSpPr/>
          <p:nvPr/>
        </p:nvSpPr>
        <p:spPr>
          <a:xfrm>
            <a:off x="156000" y="98625"/>
            <a:ext cx="8832000" cy="4932000"/>
          </a:xfrm>
          <a:prstGeom prst="rect">
            <a:avLst/>
          </a:prstGeom>
          <a:solidFill>
            <a:srgbClr val="191919"/>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 name="Google Shape;92;g266e0656619_0_259"/>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cap="flat" cmpd="sng" w="9525">
            <a:solidFill>
              <a:srgbClr val="9E9E9E"/>
            </a:solidFill>
            <a:prstDash val="solid"/>
            <a:round/>
            <a:headEnd len="sm" w="sm" type="none"/>
            <a:tailEnd len="sm" w="sm" type="none"/>
          </a:ln>
        </p:spPr>
      </p:pic>
      <p:sp>
        <p:nvSpPr>
          <p:cNvPr id="93" name="Google Shape;93;g266e0656619_0_259"/>
          <p:cNvSpPr txBox="1"/>
          <p:nvPr>
            <p:ph type="title"/>
          </p:nvPr>
        </p:nvSpPr>
        <p:spPr>
          <a:xfrm>
            <a:off x="2088300" y="1662375"/>
            <a:ext cx="4967400" cy="747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sz="3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4" name="Google Shape;94;g266e0656619_0_259"/>
          <p:cNvSpPr txBox="1"/>
          <p:nvPr>
            <p:ph idx="1" type="subTitle"/>
          </p:nvPr>
        </p:nvSpPr>
        <p:spPr>
          <a:xfrm>
            <a:off x="2088300" y="2571750"/>
            <a:ext cx="4967400" cy="120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6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5" name="Shape 95"/>
        <p:cNvGrpSpPr/>
        <p:nvPr/>
      </p:nvGrpSpPr>
      <p:grpSpPr>
        <a:xfrm>
          <a:off x="0" y="0"/>
          <a:ext cx="0" cy="0"/>
          <a:chOff x="0" y="0"/>
          <a:chExt cx="0" cy="0"/>
        </a:xfrm>
      </p:grpSpPr>
      <p:grpSp>
        <p:nvGrpSpPr>
          <p:cNvPr id="96" name="Google Shape;96;g266e0656619_0_264"/>
          <p:cNvGrpSpPr/>
          <p:nvPr/>
        </p:nvGrpSpPr>
        <p:grpSpPr>
          <a:xfrm>
            <a:off x="-2412" y="-57200"/>
            <a:ext cx="9148825" cy="5242875"/>
            <a:chOff x="0" y="-57200"/>
            <a:chExt cx="9148825" cy="5242875"/>
          </a:xfrm>
        </p:grpSpPr>
        <p:sp>
          <p:nvSpPr>
            <p:cNvPr id="97" name="Google Shape;97;g266e0656619_0_264"/>
            <p:cNvSpPr/>
            <p:nvPr/>
          </p:nvSpPr>
          <p:spPr>
            <a:xfrm>
              <a:off x="0" y="0"/>
              <a:ext cx="160200" cy="5143500"/>
            </a:xfrm>
            <a:prstGeom prst="rect">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266e0656619_0_264"/>
            <p:cNvSpPr/>
            <p:nvPr/>
          </p:nvSpPr>
          <p:spPr>
            <a:xfrm>
              <a:off x="8983800" y="0"/>
              <a:ext cx="160200" cy="5143500"/>
            </a:xfrm>
            <a:prstGeom prst="rect">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266e0656619_0_264"/>
            <p:cNvSpPr/>
            <p:nvPr/>
          </p:nvSpPr>
          <p:spPr>
            <a:xfrm rot="5400000">
              <a:off x="4494325" y="-4551500"/>
              <a:ext cx="160200" cy="9148800"/>
            </a:xfrm>
            <a:prstGeom prst="rect">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266e0656619_0_264"/>
            <p:cNvSpPr/>
            <p:nvPr/>
          </p:nvSpPr>
          <p:spPr>
            <a:xfrm rot="5400000">
              <a:off x="4533475" y="570325"/>
              <a:ext cx="160200" cy="9070500"/>
            </a:xfrm>
            <a:prstGeom prst="rect">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 name="Google Shape;101;g266e0656619_0_264"/>
          <p:cNvSpPr txBox="1"/>
          <p:nvPr>
            <p:ph type="title"/>
          </p:nvPr>
        </p:nvSpPr>
        <p:spPr>
          <a:xfrm>
            <a:off x="5443125" y="539400"/>
            <a:ext cx="3157200" cy="2075700"/>
          </a:xfrm>
          <a:prstGeom prst="rect">
            <a:avLst/>
          </a:prstGeom>
          <a:solidFill>
            <a:schemeClr val="dk1"/>
          </a:solidFill>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2" name="Shape 102"/>
        <p:cNvGrpSpPr/>
        <p:nvPr/>
      </p:nvGrpSpPr>
      <p:grpSpPr>
        <a:xfrm>
          <a:off x="0" y="0"/>
          <a:ext cx="0" cy="0"/>
          <a:chOff x="0" y="0"/>
          <a:chExt cx="0" cy="0"/>
        </a:xfrm>
      </p:grpSpPr>
      <p:sp>
        <p:nvSpPr>
          <p:cNvPr id="103" name="Google Shape;103;g266e0656619_0_271"/>
          <p:cNvSpPr/>
          <p:nvPr/>
        </p:nvSpPr>
        <p:spPr>
          <a:xfrm>
            <a:off x="156000" y="98625"/>
            <a:ext cx="8832000" cy="4932000"/>
          </a:xfrm>
          <a:prstGeom prst="rect">
            <a:avLst/>
          </a:prstGeom>
          <a:solidFill>
            <a:srgbClr val="191919"/>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4" name="Google Shape;104;g266e0656619_0_271"/>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cap="flat" cmpd="sng" w="9525">
            <a:solidFill>
              <a:srgbClr val="9E9E9E"/>
            </a:solidFill>
            <a:prstDash val="solid"/>
            <a:round/>
            <a:headEnd len="sm" w="sm" type="none"/>
            <a:tailEnd len="sm" w="sm" type="none"/>
          </a:ln>
        </p:spPr>
      </p:pic>
      <p:sp>
        <p:nvSpPr>
          <p:cNvPr id="105" name="Google Shape;105;g266e0656619_0_271"/>
          <p:cNvSpPr txBox="1"/>
          <p:nvPr>
            <p:ph hasCustomPrompt="1" type="title"/>
          </p:nvPr>
        </p:nvSpPr>
        <p:spPr>
          <a:xfrm>
            <a:off x="1284000" y="1416013"/>
            <a:ext cx="6576000" cy="1740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9600"/>
              <a:buNone/>
              <a:defRPr sz="9600"/>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106" name="Google Shape;106;g266e0656619_0_271"/>
          <p:cNvSpPr txBox="1"/>
          <p:nvPr>
            <p:ph idx="1" type="subTitle"/>
          </p:nvPr>
        </p:nvSpPr>
        <p:spPr>
          <a:xfrm>
            <a:off x="1284000" y="3155963"/>
            <a:ext cx="65760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07" name="Shape 107"/>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108" name="Shape 108"/>
        <p:cNvGrpSpPr/>
        <p:nvPr/>
      </p:nvGrpSpPr>
      <p:grpSpPr>
        <a:xfrm>
          <a:off x="0" y="0"/>
          <a:ext cx="0" cy="0"/>
          <a:chOff x="0" y="0"/>
          <a:chExt cx="0" cy="0"/>
        </a:xfrm>
      </p:grpSpPr>
      <p:sp>
        <p:nvSpPr>
          <p:cNvPr id="109" name="Google Shape;109;g266e0656619_0_277"/>
          <p:cNvSpPr/>
          <p:nvPr/>
        </p:nvSpPr>
        <p:spPr>
          <a:xfrm>
            <a:off x="156000" y="98625"/>
            <a:ext cx="8832000" cy="4932000"/>
          </a:xfrm>
          <a:prstGeom prst="rect">
            <a:avLst/>
          </a:prstGeom>
          <a:solidFill>
            <a:srgbClr val="1919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 name="Google Shape;110;g266e0656619_0_277"/>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a:noFill/>
          </a:ln>
        </p:spPr>
      </p:pic>
      <p:sp>
        <p:nvSpPr>
          <p:cNvPr id="111" name="Google Shape;111;g266e0656619_0_277"/>
          <p:cNvSpPr txBox="1"/>
          <p:nvPr>
            <p:ph type="title"/>
          </p:nvPr>
        </p:nvSpPr>
        <p:spPr>
          <a:xfrm>
            <a:off x="2241550" y="1718350"/>
            <a:ext cx="2250000" cy="4119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12" name="Google Shape;112;g266e0656619_0_277"/>
          <p:cNvSpPr txBox="1"/>
          <p:nvPr>
            <p:ph hasCustomPrompt="1" idx="2" type="title"/>
          </p:nvPr>
        </p:nvSpPr>
        <p:spPr>
          <a:xfrm>
            <a:off x="1079850" y="2013225"/>
            <a:ext cx="894000" cy="3588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13" name="Google Shape;113;g266e0656619_0_277"/>
          <p:cNvSpPr txBox="1"/>
          <p:nvPr>
            <p:ph idx="1" type="subTitle"/>
          </p:nvPr>
        </p:nvSpPr>
        <p:spPr>
          <a:xfrm>
            <a:off x="2241550" y="2130250"/>
            <a:ext cx="2250000" cy="527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14" name="Google Shape;114;g266e0656619_0_277"/>
          <p:cNvSpPr txBox="1"/>
          <p:nvPr>
            <p:ph idx="3" type="title"/>
          </p:nvPr>
        </p:nvSpPr>
        <p:spPr>
          <a:xfrm>
            <a:off x="5814000" y="1718350"/>
            <a:ext cx="2250000" cy="4119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15" name="Google Shape;115;g266e0656619_0_277"/>
          <p:cNvSpPr txBox="1"/>
          <p:nvPr>
            <p:ph hasCustomPrompt="1" idx="4" type="title"/>
          </p:nvPr>
        </p:nvSpPr>
        <p:spPr>
          <a:xfrm>
            <a:off x="4652300" y="2008750"/>
            <a:ext cx="894000" cy="3588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16" name="Google Shape;116;g266e0656619_0_277"/>
          <p:cNvSpPr txBox="1"/>
          <p:nvPr>
            <p:ph idx="5" type="subTitle"/>
          </p:nvPr>
        </p:nvSpPr>
        <p:spPr>
          <a:xfrm>
            <a:off x="5814000" y="2130250"/>
            <a:ext cx="2250000" cy="527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17" name="Google Shape;117;g266e0656619_0_277"/>
          <p:cNvSpPr txBox="1"/>
          <p:nvPr>
            <p:ph idx="6" type="title"/>
          </p:nvPr>
        </p:nvSpPr>
        <p:spPr>
          <a:xfrm>
            <a:off x="2241550" y="3194175"/>
            <a:ext cx="2250000" cy="4119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18" name="Google Shape;118;g266e0656619_0_277"/>
          <p:cNvSpPr txBox="1"/>
          <p:nvPr>
            <p:ph hasCustomPrompt="1" idx="7" type="title"/>
          </p:nvPr>
        </p:nvSpPr>
        <p:spPr>
          <a:xfrm>
            <a:off x="1079850" y="3484575"/>
            <a:ext cx="894000" cy="3588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a:r>
              <a:t>xx%</a:t>
            </a:r>
          </a:p>
        </p:txBody>
      </p:sp>
      <p:sp>
        <p:nvSpPr>
          <p:cNvPr id="119" name="Google Shape;119;g266e0656619_0_277"/>
          <p:cNvSpPr txBox="1"/>
          <p:nvPr>
            <p:ph idx="8" type="subTitle"/>
          </p:nvPr>
        </p:nvSpPr>
        <p:spPr>
          <a:xfrm>
            <a:off x="2241550" y="3606100"/>
            <a:ext cx="2250000" cy="527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20" name="Google Shape;120;g266e0656619_0_277"/>
          <p:cNvSpPr txBox="1"/>
          <p:nvPr>
            <p:ph idx="9" type="title"/>
          </p:nvPr>
        </p:nvSpPr>
        <p:spPr>
          <a:xfrm>
            <a:off x="5814000" y="3194175"/>
            <a:ext cx="2250000" cy="4119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21" name="Google Shape;121;g266e0656619_0_277"/>
          <p:cNvSpPr txBox="1"/>
          <p:nvPr>
            <p:ph hasCustomPrompt="1" idx="13" type="title"/>
          </p:nvPr>
        </p:nvSpPr>
        <p:spPr>
          <a:xfrm>
            <a:off x="4652300" y="3484575"/>
            <a:ext cx="894000" cy="3588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0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a:r>
              <a:t>xx%</a:t>
            </a:r>
          </a:p>
        </p:txBody>
      </p:sp>
      <p:sp>
        <p:nvSpPr>
          <p:cNvPr id="122" name="Google Shape;122;g266e0656619_0_277"/>
          <p:cNvSpPr txBox="1"/>
          <p:nvPr>
            <p:ph idx="14" type="subTitle"/>
          </p:nvPr>
        </p:nvSpPr>
        <p:spPr>
          <a:xfrm>
            <a:off x="5814000" y="3606100"/>
            <a:ext cx="2250000" cy="527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23" name="Google Shape;123;g266e0656619_0_277"/>
          <p:cNvSpPr txBox="1"/>
          <p:nvPr>
            <p:ph idx="15"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
    <p:spTree>
      <p:nvGrpSpPr>
        <p:cNvPr id="124" name="Shape 124"/>
        <p:cNvGrpSpPr/>
        <p:nvPr/>
      </p:nvGrpSpPr>
      <p:grpSpPr>
        <a:xfrm>
          <a:off x="0" y="0"/>
          <a:ext cx="0" cy="0"/>
          <a:chOff x="0" y="0"/>
          <a:chExt cx="0" cy="0"/>
        </a:xfrm>
      </p:grpSpPr>
      <p:sp>
        <p:nvSpPr>
          <p:cNvPr id="125" name="Google Shape;125;g266e0656619_0_293"/>
          <p:cNvSpPr/>
          <p:nvPr/>
        </p:nvSpPr>
        <p:spPr>
          <a:xfrm>
            <a:off x="156000" y="98625"/>
            <a:ext cx="8832000" cy="4932000"/>
          </a:xfrm>
          <a:prstGeom prst="rect">
            <a:avLst/>
          </a:prstGeom>
          <a:solidFill>
            <a:srgbClr val="1919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6" name="Google Shape;126;g266e0656619_0_293"/>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a:noFill/>
          </a:ln>
        </p:spPr>
      </p:pic>
      <p:sp>
        <p:nvSpPr>
          <p:cNvPr id="127" name="Google Shape;127;g266e0656619_0_293"/>
          <p:cNvSpPr txBox="1"/>
          <p:nvPr>
            <p:ph type="title"/>
          </p:nvPr>
        </p:nvSpPr>
        <p:spPr>
          <a:xfrm>
            <a:off x="2116675" y="1478875"/>
            <a:ext cx="4868700" cy="1384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78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28" name="Google Shape;128;g266e0656619_0_293"/>
          <p:cNvSpPr txBox="1"/>
          <p:nvPr>
            <p:ph idx="1" type="subTitle"/>
          </p:nvPr>
        </p:nvSpPr>
        <p:spPr>
          <a:xfrm>
            <a:off x="2137675" y="2863624"/>
            <a:ext cx="4826700" cy="628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29" name="Shape 129"/>
        <p:cNvGrpSpPr/>
        <p:nvPr/>
      </p:nvGrpSpPr>
      <p:grpSpPr>
        <a:xfrm>
          <a:off x="0" y="0"/>
          <a:ext cx="0" cy="0"/>
          <a:chOff x="0" y="0"/>
          <a:chExt cx="0" cy="0"/>
        </a:xfrm>
      </p:grpSpPr>
      <p:sp>
        <p:nvSpPr>
          <p:cNvPr id="130" name="Google Shape;130;g266e0656619_0_298"/>
          <p:cNvSpPr/>
          <p:nvPr/>
        </p:nvSpPr>
        <p:spPr>
          <a:xfrm>
            <a:off x="156000" y="98625"/>
            <a:ext cx="8832000" cy="4932000"/>
          </a:xfrm>
          <a:prstGeom prst="rect">
            <a:avLst/>
          </a:prstGeom>
          <a:solidFill>
            <a:srgbClr val="1919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 name="Google Shape;131;g266e0656619_0_298"/>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a:noFill/>
          </a:ln>
        </p:spPr>
      </p:pic>
      <p:sp>
        <p:nvSpPr>
          <p:cNvPr id="132" name="Google Shape;132;g266e0656619_0_298"/>
          <p:cNvSpPr txBox="1"/>
          <p:nvPr>
            <p:ph type="title"/>
          </p:nvPr>
        </p:nvSpPr>
        <p:spPr>
          <a:xfrm>
            <a:off x="1699200" y="2902550"/>
            <a:ext cx="5745600" cy="6426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500"/>
              <a:buNone/>
              <a:defRPr sz="22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33" name="Google Shape;133;g266e0656619_0_298"/>
          <p:cNvSpPr txBox="1"/>
          <p:nvPr>
            <p:ph idx="1" type="subTitle"/>
          </p:nvPr>
        </p:nvSpPr>
        <p:spPr>
          <a:xfrm>
            <a:off x="1699200" y="1598375"/>
            <a:ext cx="5745600" cy="1304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500"/>
              <a:buNone/>
              <a:defRPr sz="2400"/>
            </a:lvl1pPr>
            <a:lvl2pPr lvl="1" rtl="0" algn="ctr">
              <a:lnSpc>
                <a:spcPct val="100000"/>
              </a:lnSpc>
              <a:spcBef>
                <a:spcPts val="0"/>
              </a:spcBef>
              <a:spcAft>
                <a:spcPts val="0"/>
              </a:spcAft>
              <a:buSzPts val="2500"/>
              <a:buNone/>
              <a:defRPr sz="2500"/>
            </a:lvl2pPr>
            <a:lvl3pPr lvl="2" rtl="0" algn="ctr">
              <a:lnSpc>
                <a:spcPct val="100000"/>
              </a:lnSpc>
              <a:spcBef>
                <a:spcPts val="1600"/>
              </a:spcBef>
              <a:spcAft>
                <a:spcPts val="0"/>
              </a:spcAft>
              <a:buSzPts val="2500"/>
              <a:buNone/>
              <a:defRPr sz="2500"/>
            </a:lvl3pPr>
            <a:lvl4pPr lvl="3" rtl="0" algn="ctr">
              <a:lnSpc>
                <a:spcPct val="100000"/>
              </a:lnSpc>
              <a:spcBef>
                <a:spcPts val="1600"/>
              </a:spcBef>
              <a:spcAft>
                <a:spcPts val="0"/>
              </a:spcAft>
              <a:buSzPts val="2500"/>
              <a:buNone/>
              <a:defRPr sz="2500"/>
            </a:lvl4pPr>
            <a:lvl5pPr lvl="4" rtl="0" algn="ctr">
              <a:lnSpc>
                <a:spcPct val="100000"/>
              </a:lnSpc>
              <a:spcBef>
                <a:spcPts val="1600"/>
              </a:spcBef>
              <a:spcAft>
                <a:spcPts val="0"/>
              </a:spcAft>
              <a:buSzPts val="2500"/>
              <a:buNone/>
              <a:defRPr sz="2500"/>
            </a:lvl5pPr>
            <a:lvl6pPr lvl="5" rtl="0" algn="ctr">
              <a:lnSpc>
                <a:spcPct val="100000"/>
              </a:lnSpc>
              <a:spcBef>
                <a:spcPts val="1600"/>
              </a:spcBef>
              <a:spcAft>
                <a:spcPts val="0"/>
              </a:spcAft>
              <a:buSzPts val="2500"/>
              <a:buNone/>
              <a:defRPr sz="2500"/>
            </a:lvl6pPr>
            <a:lvl7pPr lvl="6" rtl="0" algn="ctr">
              <a:lnSpc>
                <a:spcPct val="100000"/>
              </a:lnSpc>
              <a:spcBef>
                <a:spcPts val="1600"/>
              </a:spcBef>
              <a:spcAft>
                <a:spcPts val="0"/>
              </a:spcAft>
              <a:buSzPts val="2500"/>
              <a:buNone/>
              <a:defRPr sz="2500"/>
            </a:lvl7pPr>
            <a:lvl8pPr lvl="7" rtl="0" algn="ctr">
              <a:lnSpc>
                <a:spcPct val="100000"/>
              </a:lnSpc>
              <a:spcBef>
                <a:spcPts val="1600"/>
              </a:spcBef>
              <a:spcAft>
                <a:spcPts val="0"/>
              </a:spcAft>
              <a:buSzPts val="2500"/>
              <a:buNone/>
              <a:defRPr sz="2500"/>
            </a:lvl8pPr>
            <a:lvl9pPr lvl="8" rtl="0" algn="ctr">
              <a:lnSpc>
                <a:spcPct val="100000"/>
              </a:lnSpc>
              <a:spcBef>
                <a:spcPts val="1600"/>
              </a:spcBef>
              <a:spcAft>
                <a:spcPts val="1600"/>
              </a:spcAft>
              <a:buSzPts val="2500"/>
              <a:buNone/>
              <a:defRPr sz="25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
    <p:spTree>
      <p:nvGrpSpPr>
        <p:cNvPr id="134" name="Shape 134"/>
        <p:cNvGrpSpPr/>
        <p:nvPr/>
      </p:nvGrpSpPr>
      <p:grpSpPr>
        <a:xfrm>
          <a:off x="0" y="0"/>
          <a:ext cx="0" cy="0"/>
          <a:chOff x="0" y="0"/>
          <a:chExt cx="0" cy="0"/>
        </a:xfrm>
      </p:grpSpPr>
      <p:sp>
        <p:nvSpPr>
          <p:cNvPr id="135" name="Google Shape;135;g266e0656619_0_303"/>
          <p:cNvSpPr/>
          <p:nvPr/>
        </p:nvSpPr>
        <p:spPr>
          <a:xfrm>
            <a:off x="156000" y="98625"/>
            <a:ext cx="8832000" cy="4932000"/>
          </a:xfrm>
          <a:prstGeom prst="rect">
            <a:avLst/>
          </a:prstGeom>
          <a:solidFill>
            <a:srgbClr val="1919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6" name="Google Shape;136;g266e0656619_0_303"/>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a:noFill/>
          </a:ln>
        </p:spPr>
      </p:pic>
      <p:sp>
        <p:nvSpPr>
          <p:cNvPr id="137" name="Google Shape;137;g266e0656619_0_303"/>
          <p:cNvSpPr txBox="1"/>
          <p:nvPr>
            <p:ph type="title"/>
          </p:nvPr>
        </p:nvSpPr>
        <p:spPr>
          <a:xfrm>
            <a:off x="720000" y="1158800"/>
            <a:ext cx="3954300" cy="18213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8" name="Google Shape;138;g266e0656619_0_303"/>
          <p:cNvSpPr txBox="1"/>
          <p:nvPr>
            <p:ph idx="1" type="subTitle"/>
          </p:nvPr>
        </p:nvSpPr>
        <p:spPr>
          <a:xfrm>
            <a:off x="720000" y="2980000"/>
            <a:ext cx="3954300" cy="1004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9" name="Google Shape;139;g266e0656619_0_303"/>
          <p:cNvSpPr/>
          <p:nvPr>
            <p:ph idx="2" type="pic"/>
          </p:nvPr>
        </p:nvSpPr>
        <p:spPr>
          <a:xfrm>
            <a:off x="5091900" y="1142550"/>
            <a:ext cx="3339000" cy="2858400"/>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
    <p:spTree>
      <p:nvGrpSpPr>
        <p:cNvPr id="140" name="Shape 140"/>
        <p:cNvGrpSpPr/>
        <p:nvPr/>
      </p:nvGrpSpPr>
      <p:grpSpPr>
        <a:xfrm>
          <a:off x="0" y="0"/>
          <a:ext cx="0" cy="0"/>
          <a:chOff x="0" y="0"/>
          <a:chExt cx="0" cy="0"/>
        </a:xfrm>
      </p:grpSpPr>
      <p:sp>
        <p:nvSpPr>
          <p:cNvPr id="141" name="Google Shape;141;g266e0656619_0_309"/>
          <p:cNvSpPr/>
          <p:nvPr/>
        </p:nvSpPr>
        <p:spPr>
          <a:xfrm>
            <a:off x="156000" y="98625"/>
            <a:ext cx="8832000" cy="4932000"/>
          </a:xfrm>
          <a:prstGeom prst="rect">
            <a:avLst/>
          </a:prstGeom>
          <a:solidFill>
            <a:srgbClr val="1919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2" name="Google Shape;142;g266e0656619_0_309"/>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a:noFill/>
          </a:ln>
        </p:spPr>
      </p:pic>
      <p:sp>
        <p:nvSpPr>
          <p:cNvPr id="143" name="Google Shape;143;g266e0656619_0_309"/>
          <p:cNvSpPr txBox="1"/>
          <p:nvPr>
            <p:ph type="title"/>
          </p:nvPr>
        </p:nvSpPr>
        <p:spPr>
          <a:xfrm>
            <a:off x="720000" y="1429050"/>
            <a:ext cx="2996700" cy="981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4" name="Google Shape;144;g266e0656619_0_309"/>
          <p:cNvSpPr txBox="1"/>
          <p:nvPr>
            <p:ph idx="1" type="subTitle"/>
          </p:nvPr>
        </p:nvSpPr>
        <p:spPr>
          <a:xfrm>
            <a:off x="720000" y="2410350"/>
            <a:ext cx="2996700" cy="1304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1">
    <p:spTree>
      <p:nvGrpSpPr>
        <p:cNvPr id="145" name="Shape 145"/>
        <p:cNvGrpSpPr/>
        <p:nvPr/>
      </p:nvGrpSpPr>
      <p:grpSpPr>
        <a:xfrm>
          <a:off x="0" y="0"/>
          <a:ext cx="0" cy="0"/>
          <a:chOff x="0" y="0"/>
          <a:chExt cx="0" cy="0"/>
        </a:xfrm>
      </p:grpSpPr>
      <p:sp>
        <p:nvSpPr>
          <p:cNvPr id="146" name="Google Shape;146;g266e0656619_0_314"/>
          <p:cNvSpPr/>
          <p:nvPr/>
        </p:nvSpPr>
        <p:spPr>
          <a:xfrm>
            <a:off x="156000" y="98625"/>
            <a:ext cx="8832000" cy="4932000"/>
          </a:xfrm>
          <a:prstGeom prst="rect">
            <a:avLst/>
          </a:prstGeom>
          <a:solidFill>
            <a:srgbClr val="1919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7" name="Google Shape;147;g266e0656619_0_314"/>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a:noFill/>
          </a:ln>
        </p:spPr>
      </p:pic>
      <p:sp>
        <p:nvSpPr>
          <p:cNvPr id="148" name="Google Shape;148;g266e0656619_0_314"/>
          <p:cNvSpPr txBox="1"/>
          <p:nvPr>
            <p:ph type="title"/>
          </p:nvPr>
        </p:nvSpPr>
        <p:spPr>
          <a:xfrm>
            <a:off x="5434200" y="1429050"/>
            <a:ext cx="2996700" cy="9813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9" name="Google Shape;149;g266e0656619_0_314"/>
          <p:cNvSpPr txBox="1"/>
          <p:nvPr>
            <p:ph idx="1" type="subTitle"/>
          </p:nvPr>
        </p:nvSpPr>
        <p:spPr>
          <a:xfrm>
            <a:off x="5434200" y="2410350"/>
            <a:ext cx="2996700" cy="130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0_2">
    <p:spTree>
      <p:nvGrpSpPr>
        <p:cNvPr id="150" name="Shape 150"/>
        <p:cNvGrpSpPr/>
        <p:nvPr/>
      </p:nvGrpSpPr>
      <p:grpSpPr>
        <a:xfrm>
          <a:off x="0" y="0"/>
          <a:ext cx="0" cy="0"/>
          <a:chOff x="0" y="0"/>
          <a:chExt cx="0" cy="0"/>
        </a:xfrm>
      </p:grpSpPr>
      <p:sp>
        <p:nvSpPr>
          <p:cNvPr id="151" name="Google Shape;151;g266e0656619_0_319"/>
          <p:cNvSpPr/>
          <p:nvPr/>
        </p:nvSpPr>
        <p:spPr>
          <a:xfrm>
            <a:off x="156000" y="98625"/>
            <a:ext cx="8832000" cy="4932000"/>
          </a:xfrm>
          <a:prstGeom prst="rect">
            <a:avLst/>
          </a:prstGeom>
          <a:solidFill>
            <a:srgbClr val="1919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 name="Google Shape;152;g266e0656619_0_319"/>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a:noFill/>
          </a:ln>
        </p:spPr>
      </p:pic>
      <p:sp>
        <p:nvSpPr>
          <p:cNvPr id="153" name="Google Shape;153;g266e0656619_0_31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4" name="Google Shape;154;g266e0656619_0_319"/>
          <p:cNvSpPr txBox="1"/>
          <p:nvPr>
            <p:ph idx="1" type="subTitle"/>
          </p:nvPr>
        </p:nvSpPr>
        <p:spPr>
          <a:xfrm>
            <a:off x="978650" y="1773725"/>
            <a:ext cx="3378300" cy="253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5" name="Google Shape;155;g266e0656619_0_319"/>
          <p:cNvSpPr txBox="1"/>
          <p:nvPr>
            <p:ph idx="2" type="subTitle"/>
          </p:nvPr>
        </p:nvSpPr>
        <p:spPr>
          <a:xfrm>
            <a:off x="4787039" y="1773725"/>
            <a:ext cx="3378300" cy="253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6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6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9" name="Google Shape;19;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0_2_1">
    <p:spTree>
      <p:nvGrpSpPr>
        <p:cNvPr id="156" name="Shape 156"/>
        <p:cNvGrpSpPr/>
        <p:nvPr/>
      </p:nvGrpSpPr>
      <p:grpSpPr>
        <a:xfrm>
          <a:off x="0" y="0"/>
          <a:ext cx="0" cy="0"/>
          <a:chOff x="0" y="0"/>
          <a:chExt cx="0" cy="0"/>
        </a:xfrm>
      </p:grpSpPr>
      <p:sp>
        <p:nvSpPr>
          <p:cNvPr id="157" name="Google Shape;157;g266e0656619_0_325"/>
          <p:cNvSpPr/>
          <p:nvPr/>
        </p:nvSpPr>
        <p:spPr>
          <a:xfrm>
            <a:off x="156000" y="98625"/>
            <a:ext cx="8832000" cy="4932000"/>
          </a:xfrm>
          <a:prstGeom prst="rect">
            <a:avLst/>
          </a:prstGeom>
          <a:solidFill>
            <a:srgbClr val="1919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8" name="Google Shape;158;g266e0656619_0_325"/>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a:noFill/>
          </a:ln>
        </p:spPr>
      </p:pic>
      <p:sp>
        <p:nvSpPr>
          <p:cNvPr id="159" name="Google Shape;159;g266e0656619_0_32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0" name="Google Shape;160;g266e0656619_0_325"/>
          <p:cNvSpPr txBox="1"/>
          <p:nvPr>
            <p:ph idx="2" type="title"/>
          </p:nvPr>
        </p:nvSpPr>
        <p:spPr>
          <a:xfrm>
            <a:off x="1533276" y="3277375"/>
            <a:ext cx="25755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61" name="Google Shape;161;g266e0656619_0_325"/>
          <p:cNvSpPr txBox="1"/>
          <p:nvPr>
            <p:ph idx="1" type="subTitle"/>
          </p:nvPr>
        </p:nvSpPr>
        <p:spPr>
          <a:xfrm>
            <a:off x="1533276" y="3689275"/>
            <a:ext cx="2575500" cy="52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62" name="Google Shape;162;g266e0656619_0_325"/>
          <p:cNvSpPr txBox="1"/>
          <p:nvPr>
            <p:ph idx="3" type="title"/>
          </p:nvPr>
        </p:nvSpPr>
        <p:spPr>
          <a:xfrm>
            <a:off x="5035232" y="3277375"/>
            <a:ext cx="25755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63" name="Google Shape;163;g266e0656619_0_325"/>
          <p:cNvSpPr txBox="1"/>
          <p:nvPr>
            <p:ph idx="4" type="subTitle"/>
          </p:nvPr>
        </p:nvSpPr>
        <p:spPr>
          <a:xfrm>
            <a:off x="5035232" y="3689275"/>
            <a:ext cx="2575500" cy="52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10_1">
    <p:spTree>
      <p:nvGrpSpPr>
        <p:cNvPr id="164" name="Shape 164"/>
        <p:cNvGrpSpPr/>
        <p:nvPr/>
      </p:nvGrpSpPr>
      <p:grpSpPr>
        <a:xfrm>
          <a:off x="0" y="0"/>
          <a:ext cx="0" cy="0"/>
          <a:chOff x="0" y="0"/>
          <a:chExt cx="0" cy="0"/>
        </a:xfrm>
      </p:grpSpPr>
      <p:sp>
        <p:nvSpPr>
          <p:cNvPr id="165" name="Google Shape;165;g266e0656619_0_333"/>
          <p:cNvSpPr/>
          <p:nvPr/>
        </p:nvSpPr>
        <p:spPr>
          <a:xfrm>
            <a:off x="156000" y="98625"/>
            <a:ext cx="8832000" cy="4932000"/>
          </a:xfrm>
          <a:prstGeom prst="rect">
            <a:avLst/>
          </a:prstGeom>
          <a:solidFill>
            <a:srgbClr val="1919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6" name="Google Shape;166;g266e0656619_0_333"/>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a:noFill/>
          </a:ln>
        </p:spPr>
      </p:pic>
      <p:sp>
        <p:nvSpPr>
          <p:cNvPr id="167" name="Google Shape;167;g266e0656619_0_333"/>
          <p:cNvSpPr txBox="1"/>
          <p:nvPr>
            <p:ph idx="1" type="body"/>
          </p:nvPr>
        </p:nvSpPr>
        <p:spPr>
          <a:xfrm>
            <a:off x="713100" y="2267681"/>
            <a:ext cx="3678300" cy="233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sz="1250"/>
            </a:lvl1pPr>
            <a:lvl2pPr indent="-304800" lvl="1" marL="914400" rtl="0">
              <a:lnSpc>
                <a:spcPct val="115000"/>
              </a:lnSpc>
              <a:spcBef>
                <a:spcPts val="0"/>
              </a:spcBef>
              <a:spcAft>
                <a:spcPts val="0"/>
              </a:spcAft>
              <a:buSzPts val="1200"/>
              <a:buFont typeface="Roboto Condensed Light"/>
              <a:buChar char="○"/>
              <a:defRPr/>
            </a:lvl2pPr>
            <a:lvl3pPr indent="-304800" lvl="2" marL="1371600" rtl="0">
              <a:lnSpc>
                <a:spcPct val="115000"/>
              </a:lnSpc>
              <a:spcBef>
                <a:spcPts val="1600"/>
              </a:spcBef>
              <a:spcAft>
                <a:spcPts val="0"/>
              </a:spcAft>
              <a:buSzPts val="1200"/>
              <a:buFont typeface="Roboto Condensed Light"/>
              <a:buChar char="■"/>
              <a:defRPr/>
            </a:lvl3pPr>
            <a:lvl4pPr indent="-304800" lvl="3" marL="1828800" rtl="0">
              <a:lnSpc>
                <a:spcPct val="115000"/>
              </a:lnSpc>
              <a:spcBef>
                <a:spcPts val="1600"/>
              </a:spcBef>
              <a:spcAft>
                <a:spcPts val="0"/>
              </a:spcAft>
              <a:buSzPts val="1200"/>
              <a:buFont typeface="Roboto Condensed Light"/>
              <a:buChar char="●"/>
              <a:defRPr/>
            </a:lvl4pPr>
            <a:lvl5pPr indent="-304800" lvl="4" marL="2286000" rtl="0">
              <a:lnSpc>
                <a:spcPct val="115000"/>
              </a:lnSpc>
              <a:spcBef>
                <a:spcPts val="1600"/>
              </a:spcBef>
              <a:spcAft>
                <a:spcPts val="0"/>
              </a:spcAft>
              <a:buSzPts val="1200"/>
              <a:buFont typeface="Roboto Condensed Light"/>
              <a:buChar char="○"/>
              <a:defRPr/>
            </a:lvl5pPr>
            <a:lvl6pPr indent="-304800" lvl="5" marL="2743200" rtl="0">
              <a:lnSpc>
                <a:spcPct val="115000"/>
              </a:lnSpc>
              <a:spcBef>
                <a:spcPts val="1600"/>
              </a:spcBef>
              <a:spcAft>
                <a:spcPts val="0"/>
              </a:spcAft>
              <a:buSzPts val="1200"/>
              <a:buFont typeface="Roboto Condensed Light"/>
              <a:buChar char="■"/>
              <a:defRPr/>
            </a:lvl6pPr>
            <a:lvl7pPr indent="-304800" lvl="6" marL="3200400" rtl="0">
              <a:lnSpc>
                <a:spcPct val="115000"/>
              </a:lnSpc>
              <a:spcBef>
                <a:spcPts val="1600"/>
              </a:spcBef>
              <a:spcAft>
                <a:spcPts val="0"/>
              </a:spcAft>
              <a:buSzPts val="1200"/>
              <a:buFont typeface="Roboto Condensed Light"/>
              <a:buChar char="●"/>
              <a:defRPr/>
            </a:lvl7pPr>
            <a:lvl8pPr indent="-304800" lvl="7" marL="3657600" rtl="0">
              <a:lnSpc>
                <a:spcPct val="115000"/>
              </a:lnSpc>
              <a:spcBef>
                <a:spcPts val="1600"/>
              </a:spcBef>
              <a:spcAft>
                <a:spcPts val="0"/>
              </a:spcAft>
              <a:buSzPts val="1200"/>
              <a:buFont typeface="Roboto Condensed Light"/>
              <a:buChar char="○"/>
              <a:defRPr/>
            </a:lvl8pPr>
            <a:lvl9pPr indent="-304800" lvl="8" marL="4114800" rtl="0">
              <a:lnSpc>
                <a:spcPct val="115000"/>
              </a:lnSpc>
              <a:spcBef>
                <a:spcPts val="1600"/>
              </a:spcBef>
              <a:spcAft>
                <a:spcPts val="1600"/>
              </a:spcAft>
              <a:buSzPts val="1200"/>
              <a:buFont typeface="Roboto Condensed Light"/>
              <a:buChar char="■"/>
              <a:defRPr/>
            </a:lvl9pPr>
          </a:lstStyle>
          <a:p/>
        </p:txBody>
      </p:sp>
      <p:sp>
        <p:nvSpPr>
          <p:cNvPr id="168" name="Google Shape;168;g266e0656619_0_333"/>
          <p:cNvSpPr txBox="1"/>
          <p:nvPr>
            <p:ph idx="2" type="body"/>
          </p:nvPr>
        </p:nvSpPr>
        <p:spPr>
          <a:xfrm>
            <a:off x="4752525" y="2267650"/>
            <a:ext cx="3678300" cy="2336400"/>
          </a:xfrm>
          <a:prstGeom prst="rect">
            <a:avLst/>
          </a:prstGeom>
        </p:spPr>
        <p:txBody>
          <a:bodyPr anchorCtr="0" anchor="t" bIns="91425" lIns="91425" spcFirstLastPara="1" rIns="91425" wrap="square" tIns="91425">
            <a:noAutofit/>
          </a:bodyPr>
          <a:lstStyle>
            <a:lvl1pPr indent="-273050" lvl="0" marL="457200" rtl="0">
              <a:lnSpc>
                <a:spcPct val="100000"/>
              </a:lnSpc>
              <a:spcBef>
                <a:spcPts val="0"/>
              </a:spcBef>
              <a:spcAft>
                <a:spcPts val="0"/>
              </a:spcAft>
              <a:buClr>
                <a:schemeClr val="dk2"/>
              </a:buClr>
              <a:buSzPts val="700"/>
              <a:buFont typeface="Syncopate"/>
              <a:buChar char="●"/>
              <a:defRPr b="1" sz="2000">
                <a:solidFill>
                  <a:schemeClr val="dk2"/>
                </a:solidFill>
                <a:latin typeface="Syncopate"/>
                <a:ea typeface="Syncopate"/>
                <a:cs typeface="Syncopate"/>
                <a:sym typeface="Syncopate"/>
              </a:defRPr>
            </a:lvl1pPr>
            <a:lvl2pPr indent="-304800" lvl="1" marL="914400" rtl="0">
              <a:lnSpc>
                <a:spcPct val="115000"/>
              </a:lnSpc>
              <a:spcBef>
                <a:spcPts val="0"/>
              </a:spcBef>
              <a:spcAft>
                <a:spcPts val="0"/>
              </a:spcAft>
              <a:buSzPts val="1200"/>
              <a:buFont typeface="Roboto Condensed Light"/>
              <a:buChar char="○"/>
              <a:defRPr/>
            </a:lvl2pPr>
            <a:lvl3pPr indent="-304800" lvl="2" marL="1371600" rtl="0">
              <a:lnSpc>
                <a:spcPct val="115000"/>
              </a:lnSpc>
              <a:spcBef>
                <a:spcPts val="1600"/>
              </a:spcBef>
              <a:spcAft>
                <a:spcPts val="0"/>
              </a:spcAft>
              <a:buSzPts val="1200"/>
              <a:buFont typeface="Roboto Condensed Light"/>
              <a:buChar char="■"/>
              <a:defRPr/>
            </a:lvl3pPr>
            <a:lvl4pPr indent="-304800" lvl="3" marL="1828800" rtl="0">
              <a:lnSpc>
                <a:spcPct val="115000"/>
              </a:lnSpc>
              <a:spcBef>
                <a:spcPts val="1600"/>
              </a:spcBef>
              <a:spcAft>
                <a:spcPts val="0"/>
              </a:spcAft>
              <a:buSzPts val="1200"/>
              <a:buFont typeface="Roboto Condensed Light"/>
              <a:buChar char="●"/>
              <a:defRPr/>
            </a:lvl4pPr>
            <a:lvl5pPr indent="-304800" lvl="4" marL="2286000" rtl="0">
              <a:lnSpc>
                <a:spcPct val="115000"/>
              </a:lnSpc>
              <a:spcBef>
                <a:spcPts val="1600"/>
              </a:spcBef>
              <a:spcAft>
                <a:spcPts val="0"/>
              </a:spcAft>
              <a:buSzPts val="1200"/>
              <a:buFont typeface="Roboto Condensed Light"/>
              <a:buChar char="○"/>
              <a:defRPr/>
            </a:lvl5pPr>
            <a:lvl6pPr indent="-304800" lvl="5" marL="2743200" rtl="0">
              <a:lnSpc>
                <a:spcPct val="115000"/>
              </a:lnSpc>
              <a:spcBef>
                <a:spcPts val="1600"/>
              </a:spcBef>
              <a:spcAft>
                <a:spcPts val="0"/>
              </a:spcAft>
              <a:buSzPts val="1200"/>
              <a:buFont typeface="Roboto Condensed Light"/>
              <a:buChar char="■"/>
              <a:defRPr/>
            </a:lvl6pPr>
            <a:lvl7pPr indent="-304800" lvl="6" marL="3200400" rtl="0">
              <a:lnSpc>
                <a:spcPct val="115000"/>
              </a:lnSpc>
              <a:spcBef>
                <a:spcPts val="1600"/>
              </a:spcBef>
              <a:spcAft>
                <a:spcPts val="0"/>
              </a:spcAft>
              <a:buSzPts val="1200"/>
              <a:buFont typeface="Roboto Condensed Light"/>
              <a:buChar char="●"/>
              <a:defRPr/>
            </a:lvl7pPr>
            <a:lvl8pPr indent="-304800" lvl="7" marL="3657600" rtl="0">
              <a:lnSpc>
                <a:spcPct val="115000"/>
              </a:lnSpc>
              <a:spcBef>
                <a:spcPts val="1600"/>
              </a:spcBef>
              <a:spcAft>
                <a:spcPts val="0"/>
              </a:spcAft>
              <a:buSzPts val="1200"/>
              <a:buFont typeface="Roboto Condensed Light"/>
              <a:buChar char="○"/>
              <a:defRPr/>
            </a:lvl8pPr>
            <a:lvl9pPr indent="-304800" lvl="8" marL="4114800" rtl="0">
              <a:lnSpc>
                <a:spcPct val="115000"/>
              </a:lnSpc>
              <a:spcBef>
                <a:spcPts val="1600"/>
              </a:spcBef>
              <a:spcAft>
                <a:spcPts val="1600"/>
              </a:spcAft>
              <a:buSzPts val="1200"/>
              <a:buFont typeface="Roboto Condensed Light"/>
              <a:buChar char="■"/>
              <a:defRPr/>
            </a:lvl9pPr>
          </a:lstStyle>
          <a:p/>
        </p:txBody>
      </p:sp>
      <p:sp>
        <p:nvSpPr>
          <p:cNvPr id="169" name="Google Shape;169;g266e0656619_0_33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70" name="Shape 170"/>
        <p:cNvGrpSpPr/>
        <p:nvPr/>
      </p:nvGrpSpPr>
      <p:grpSpPr>
        <a:xfrm>
          <a:off x="0" y="0"/>
          <a:ext cx="0" cy="0"/>
          <a:chOff x="0" y="0"/>
          <a:chExt cx="0" cy="0"/>
        </a:xfrm>
      </p:grpSpPr>
      <p:sp>
        <p:nvSpPr>
          <p:cNvPr id="171" name="Google Shape;171;g266e0656619_0_339"/>
          <p:cNvSpPr/>
          <p:nvPr/>
        </p:nvSpPr>
        <p:spPr>
          <a:xfrm>
            <a:off x="156000" y="98625"/>
            <a:ext cx="8832000" cy="4932000"/>
          </a:xfrm>
          <a:prstGeom prst="rect">
            <a:avLst/>
          </a:prstGeom>
          <a:solidFill>
            <a:srgbClr val="191919"/>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2" name="Google Shape;172;g266e0656619_0_339"/>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cap="flat" cmpd="sng" w="9525">
            <a:solidFill>
              <a:srgbClr val="9E9E9E"/>
            </a:solidFill>
            <a:prstDash val="solid"/>
            <a:round/>
            <a:headEnd len="sm" w="sm" type="none"/>
            <a:tailEnd len="sm" w="sm" type="none"/>
          </a:ln>
        </p:spPr>
      </p:pic>
      <p:sp>
        <p:nvSpPr>
          <p:cNvPr id="173" name="Google Shape;173;g266e0656619_0_33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74" name="Google Shape;174;g266e0656619_0_339"/>
          <p:cNvSpPr txBox="1"/>
          <p:nvPr>
            <p:ph idx="2" type="title"/>
          </p:nvPr>
        </p:nvSpPr>
        <p:spPr>
          <a:xfrm>
            <a:off x="720000" y="2813550"/>
            <a:ext cx="2373000" cy="484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5" name="Google Shape;175;g266e0656619_0_339"/>
          <p:cNvSpPr txBox="1"/>
          <p:nvPr>
            <p:ph idx="1" type="subTitle"/>
          </p:nvPr>
        </p:nvSpPr>
        <p:spPr>
          <a:xfrm>
            <a:off x="720000" y="3297975"/>
            <a:ext cx="2373000" cy="894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76" name="Google Shape;176;g266e0656619_0_339"/>
          <p:cNvSpPr txBox="1"/>
          <p:nvPr>
            <p:ph idx="3" type="title"/>
          </p:nvPr>
        </p:nvSpPr>
        <p:spPr>
          <a:xfrm>
            <a:off x="3385504" y="2813475"/>
            <a:ext cx="2373000" cy="484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7" name="Google Shape;177;g266e0656619_0_339"/>
          <p:cNvSpPr txBox="1"/>
          <p:nvPr>
            <p:ph idx="4" type="subTitle"/>
          </p:nvPr>
        </p:nvSpPr>
        <p:spPr>
          <a:xfrm>
            <a:off x="3385499" y="3297975"/>
            <a:ext cx="2373000" cy="894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78" name="Google Shape;178;g266e0656619_0_339"/>
          <p:cNvSpPr txBox="1"/>
          <p:nvPr>
            <p:ph idx="5" type="title"/>
          </p:nvPr>
        </p:nvSpPr>
        <p:spPr>
          <a:xfrm>
            <a:off x="6051002" y="2813475"/>
            <a:ext cx="2373000" cy="484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9" name="Google Shape;179;g266e0656619_0_339"/>
          <p:cNvSpPr txBox="1"/>
          <p:nvPr>
            <p:ph idx="6" type="subTitle"/>
          </p:nvPr>
        </p:nvSpPr>
        <p:spPr>
          <a:xfrm>
            <a:off x="6050999" y="3297975"/>
            <a:ext cx="2373000" cy="894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80" name="Shape 180"/>
        <p:cNvGrpSpPr/>
        <p:nvPr/>
      </p:nvGrpSpPr>
      <p:grpSpPr>
        <a:xfrm>
          <a:off x="0" y="0"/>
          <a:ext cx="0" cy="0"/>
          <a:chOff x="0" y="0"/>
          <a:chExt cx="0" cy="0"/>
        </a:xfrm>
      </p:grpSpPr>
      <p:sp>
        <p:nvSpPr>
          <p:cNvPr id="181" name="Google Shape;181;g266e0656619_0_349"/>
          <p:cNvSpPr/>
          <p:nvPr/>
        </p:nvSpPr>
        <p:spPr>
          <a:xfrm>
            <a:off x="156000" y="98625"/>
            <a:ext cx="8832000" cy="4932000"/>
          </a:xfrm>
          <a:prstGeom prst="rect">
            <a:avLst/>
          </a:prstGeom>
          <a:solidFill>
            <a:srgbClr val="1919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2" name="Google Shape;182;g266e0656619_0_349"/>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a:noFill/>
          </a:ln>
        </p:spPr>
      </p:pic>
      <p:sp>
        <p:nvSpPr>
          <p:cNvPr id="183" name="Google Shape;183;g266e0656619_0_34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4" name="Google Shape;184;g266e0656619_0_349"/>
          <p:cNvSpPr txBox="1"/>
          <p:nvPr>
            <p:ph idx="2" type="title"/>
          </p:nvPr>
        </p:nvSpPr>
        <p:spPr>
          <a:xfrm>
            <a:off x="1173713" y="1716675"/>
            <a:ext cx="2104800" cy="411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5" name="Google Shape;185;g266e0656619_0_349"/>
          <p:cNvSpPr txBox="1"/>
          <p:nvPr>
            <p:ph idx="1" type="subTitle"/>
          </p:nvPr>
        </p:nvSpPr>
        <p:spPr>
          <a:xfrm>
            <a:off x="1173713" y="2128575"/>
            <a:ext cx="2104800" cy="527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86" name="Google Shape;186;g266e0656619_0_349"/>
          <p:cNvSpPr txBox="1"/>
          <p:nvPr>
            <p:ph idx="3" type="title"/>
          </p:nvPr>
        </p:nvSpPr>
        <p:spPr>
          <a:xfrm>
            <a:off x="5865495" y="1716675"/>
            <a:ext cx="2104800" cy="4119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7" name="Google Shape;187;g266e0656619_0_349"/>
          <p:cNvSpPr txBox="1"/>
          <p:nvPr>
            <p:ph idx="4" type="subTitle"/>
          </p:nvPr>
        </p:nvSpPr>
        <p:spPr>
          <a:xfrm>
            <a:off x="5865493" y="2128575"/>
            <a:ext cx="2104800" cy="527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88" name="Google Shape;188;g266e0656619_0_349"/>
          <p:cNvSpPr txBox="1"/>
          <p:nvPr>
            <p:ph idx="5" type="title"/>
          </p:nvPr>
        </p:nvSpPr>
        <p:spPr>
          <a:xfrm>
            <a:off x="1173713" y="3150075"/>
            <a:ext cx="2104800" cy="411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9" name="Google Shape;189;g266e0656619_0_349"/>
          <p:cNvSpPr txBox="1"/>
          <p:nvPr>
            <p:ph idx="6" type="subTitle"/>
          </p:nvPr>
        </p:nvSpPr>
        <p:spPr>
          <a:xfrm>
            <a:off x="1173713" y="3561975"/>
            <a:ext cx="2104800" cy="527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0" name="Google Shape;190;g266e0656619_0_349"/>
          <p:cNvSpPr txBox="1"/>
          <p:nvPr>
            <p:ph idx="7" type="title"/>
          </p:nvPr>
        </p:nvSpPr>
        <p:spPr>
          <a:xfrm>
            <a:off x="5865495" y="3150075"/>
            <a:ext cx="2104800" cy="4119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1" name="Google Shape;191;g266e0656619_0_349"/>
          <p:cNvSpPr txBox="1"/>
          <p:nvPr>
            <p:ph idx="8" type="subTitle"/>
          </p:nvPr>
        </p:nvSpPr>
        <p:spPr>
          <a:xfrm>
            <a:off x="5865492" y="3561975"/>
            <a:ext cx="2104800" cy="527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192" name="Shape 192"/>
        <p:cNvGrpSpPr/>
        <p:nvPr/>
      </p:nvGrpSpPr>
      <p:grpSpPr>
        <a:xfrm>
          <a:off x="0" y="0"/>
          <a:ext cx="0" cy="0"/>
          <a:chOff x="0" y="0"/>
          <a:chExt cx="0" cy="0"/>
        </a:xfrm>
      </p:grpSpPr>
      <p:sp>
        <p:nvSpPr>
          <p:cNvPr id="193" name="Google Shape;193;g266e0656619_0_361"/>
          <p:cNvSpPr/>
          <p:nvPr/>
        </p:nvSpPr>
        <p:spPr>
          <a:xfrm>
            <a:off x="156000" y="98625"/>
            <a:ext cx="8832000" cy="4932000"/>
          </a:xfrm>
          <a:prstGeom prst="rect">
            <a:avLst/>
          </a:prstGeom>
          <a:solidFill>
            <a:srgbClr val="1919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4" name="Google Shape;194;g266e0656619_0_361"/>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a:noFill/>
          </a:ln>
        </p:spPr>
      </p:pic>
      <p:sp>
        <p:nvSpPr>
          <p:cNvPr id="195" name="Google Shape;195;g266e0656619_0_36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96" name="Google Shape;196;g266e0656619_0_361"/>
          <p:cNvSpPr txBox="1"/>
          <p:nvPr>
            <p:ph idx="2" type="title"/>
          </p:nvPr>
        </p:nvSpPr>
        <p:spPr>
          <a:xfrm>
            <a:off x="1101175" y="1798650"/>
            <a:ext cx="19860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7" name="Google Shape;197;g266e0656619_0_361"/>
          <p:cNvSpPr txBox="1"/>
          <p:nvPr>
            <p:ph idx="1" type="subTitle"/>
          </p:nvPr>
        </p:nvSpPr>
        <p:spPr>
          <a:xfrm>
            <a:off x="1101175" y="2210550"/>
            <a:ext cx="1986000" cy="52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8" name="Google Shape;198;g266e0656619_0_361"/>
          <p:cNvSpPr txBox="1"/>
          <p:nvPr>
            <p:ph idx="3" type="title"/>
          </p:nvPr>
        </p:nvSpPr>
        <p:spPr>
          <a:xfrm>
            <a:off x="3578947" y="1798650"/>
            <a:ext cx="19860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9" name="Google Shape;199;g266e0656619_0_361"/>
          <p:cNvSpPr txBox="1"/>
          <p:nvPr>
            <p:ph idx="4" type="subTitle"/>
          </p:nvPr>
        </p:nvSpPr>
        <p:spPr>
          <a:xfrm>
            <a:off x="3579000" y="2210550"/>
            <a:ext cx="1986000" cy="52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0" name="Google Shape;200;g266e0656619_0_361"/>
          <p:cNvSpPr txBox="1"/>
          <p:nvPr>
            <p:ph idx="5" type="title"/>
          </p:nvPr>
        </p:nvSpPr>
        <p:spPr>
          <a:xfrm>
            <a:off x="1101175" y="3232075"/>
            <a:ext cx="19860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1" name="Google Shape;201;g266e0656619_0_361"/>
          <p:cNvSpPr txBox="1"/>
          <p:nvPr>
            <p:ph idx="6" type="subTitle"/>
          </p:nvPr>
        </p:nvSpPr>
        <p:spPr>
          <a:xfrm>
            <a:off x="1101175" y="3643950"/>
            <a:ext cx="1986000" cy="52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2" name="Google Shape;202;g266e0656619_0_361"/>
          <p:cNvSpPr txBox="1"/>
          <p:nvPr>
            <p:ph idx="7" type="title"/>
          </p:nvPr>
        </p:nvSpPr>
        <p:spPr>
          <a:xfrm>
            <a:off x="3578947" y="3232075"/>
            <a:ext cx="19860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3" name="Google Shape;203;g266e0656619_0_361"/>
          <p:cNvSpPr txBox="1"/>
          <p:nvPr>
            <p:ph idx="8" type="subTitle"/>
          </p:nvPr>
        </p:nvSpPr>
        <p:spPr>
          <a:xfrm>
            <a:off x="3578947" y="3643950"/>
            <a:ext cx="1986000" cy="52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4" name="Google Shape;204;g266e0656619_0_361"/>
          <p:cNvSpPr txBox="1"/>
          <p:nvPr>
            <p:ph idx="9" type="title"/>
          </p:nvPr>
        </p:nvSpPr>
        <p:spPr>
          <a:xfrm>
            <a:off x="6056725" y="1798650"/>
            <a:ext cx="19860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5" name="Google Shape;205;g266e0656619_0_361"/>
          <p:cNvSpPr txBox="1"/>
          <p:nvPr>
            <p:ph idx="13" type="subTitle"/>
          </p:nvPr>
        </p:nvSpPr>
        <p:spPr>
          <a:xfrm>
            <a:off x="6056725" y="2210550"/>
            <a:ext cx="1986000" cy="52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6" name="Google Shape;206;g266e0656619_0_361"/>
          <p:cNvSpPr txBox="1"/>
          <p:nvPr>
            <p:ph idx="14" type="title"/>
          </p:nvPr>
        </p:nvSpPr>
        <p:spPr>
          <a:xfrm>
            <a:off x="6056725" y="3232075"/>
            <a:ext cx="1986000" cy="41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7" name="Google Shape;207;g266e0656619_0_361"/>
          <p:cNvSpPr txBox="1"/>
          <p:nvPr>
            <p:ph idx="15" type="subTitle"/>
          </p:nvPr>
        </p:nvSpPr>
        <p:spPr>
          <a:xfrm>
            <a:off x="6056725" y="3643950"/>
            <a:ext cx="1986000" cy="52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208" name="Shape 208"/>
        <p:cNvGrpSpPr/>
        <p:nvPr/>
      </p:nvGrpSpPr>
      <p:grpSpPr>
        <a:xfrm>
          <a:off x="0" y="0"/>
          <a:ext cx="0" cy="0"/>
          <a:chOff x="0" y="0"/>
          <a:chExt cx="0" cy="0"/>
        </a:xfrm>
      </p:grpSpPr>
      <p:sp>
        <p:nvSpPr>
          <p:cNvPr id="209" name="Google Shape;209;g266e0656619_0_377"/>
          <p:cNvSpPr/>
          <p:nvPr/>
        </p:nvSpPr>
        <p:spPr>
          <a:xfrm>
            <a:off x="156000" y="98625"/>
            <a:ext cx="8832000" cy="4932000"/>
          </a:xfrm>
          <a:prstGeom prst="rect">
            <a:avLst/>
          </a:prstGeom>
          <a:solidFill>
            <a:srgbClr val="1919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0" name="Google Shape;210;g266e0656619_0_377"/>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a:noFill/>
          </a:ln>
        </p:spPr>
      </p:pic>
      <p:sp>
        <p:nvSpPr>
          <p:cNvPr id="211" name="Google Shape;211;g266e0656619_0_377"/>
          <p:cNvSpPr txBox="1"/>
          <p:nvPr>
            <p:ph hasCustomPrompt="1" type="title"/>
          </p:nvPr>
        </p:nvSpPr>
        <p:spPr>
          <a:xfrm>
            <a:off x="713100" y="2553313"/>
            <a:ext cx="2542800" cy="91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12" name="Google Shape;212;g266e0656619_0_377"/>
          <p:cNvSpPr txBox="1"/>
          <p:nvPr>
            <p:ph idx="1" type="subTitle"/>
          </p:nvPr>
        </p:nvSpPr>
        <p:spPr>
          <a:xfrm>
            <a:off x="713100" y="3472340"/>
            <a:ext cx="2542800" cy="740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213" name="Google Shape;213;g266e0656619_0_377"/>
          <p:cNvSpPr txBox="1"/>
          <p:nvPr>
            <p:ph hasCustomPrompt="1" idx="2" type="title"/>
          </p:nvPr>
        </p:nvSpPr>
        <p:spPr>
          <a:xfrm>
            <a:off x="3300664" y="2553539"/>
            <a:ext cx="2542800" cy="91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solidFill>
                  <a:schemeClr val="dk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14" name="Google Shape;214;g266e0656619_0_377"/>
          <p:cNvSpPr txBox="1"/>
          <p:nvPr>
            <p:ph idx="3" type="subTitle"/>
          </p:nvPr>
        </p:nvSpPr>
        <p:spPr>
          <a:xfrm>
            <a:off x="3300667" y="3472549"/>
            <a:ext cx="2542800" cy="740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215" name="Google Shape;215;g266e0656619_0_377"/>
          <p:cNvSpPr txBox="1"/>
          <p:nvPr>
            <p:ph hasCustomPrompt="1" idx="4" type="title"/>
          </p:nvPr>
        </p:nvSpPr>
        <p:spPr>
          <a:xfrm>
            <a:off x="5888240" y="2553370"/>
            <a:ext cx="2542800" cy="91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16" name="Google Shape;216;g266e0656619_0_377"/>
          <p:cNvSpPr txBox="1"/>
          <p:nvPr>
            <p:ph idx="5" type="subTitle"/>
          </p:nvPr>
        </p:nvSpPr>
        <p:spPr>
          <a:xfrm>
            <a:off x="5888247" y="3472221"/>
            <a:ext cx="2542800" cy="740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8_1">
    <p:spTree>
      <p:nvGrpSpPr>
        <p:cNvPr id="217" name="Shape 217"/>
        <p:cNvGrpSpPr/>
        <p:nvPr/>
      </p:nvGrpSpPr>
      <p:grpSpPr>
        <a:xfrm>
          <a:off x="0" y="0"/>
          <a:ext cx="0" cy="0"/>
          <a:chOff x="0" y="0"/>
          <a:chExt cx="0" cy="0"/>
        </a:xfrm>
      </p:grpSpPr>
      <p:sp>
        <p:nvSpPr>
          <p:cNvPr id="218" name="Google Shape;218;g266e0656619_0_386"/>
          <p:cNvSpPr/>
          <p:nvPr/>
        </p:nvSpPr>
        <p:spPr>
          <a:xfrm>
            <a:off x="156000" y="98625"/>
            <a:ext cx="8832000" cy="4932000"/>
          </a:xfrm>
          <a:prstGeom prst="rect">
            <a:avLst/>
          </a:prstGeom>
          <a:solidFill>
            <a:srgbClr val="1919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9" name="Google Shape;219;g266e0656619_0_386"/>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a:noFill/>
          </a:ln>
        </p:spPr>
      </p:pic>
      <p:sp>
        <p:nvSpPr>
          <p:cNvPr id="220" name="Google Shape;220;g266e0656619_0_386"/>
          <p:cNvSpPr txBox="1"/>
          <p:nvPr>
            <p:ph hasCustomPrompt="1" type="title"/>
          </p:nvPr>
        </p:nvSpPr>
        <p:spPr>
          <a:xfrm>
            <a:off x="1430675" y="2028725"/>
            <a:ext cx="2635500" cy="1162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7000">
                <a:solidFill>
                  <a:schemeClr val="dk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21" name="Google Shape;221;g266e0656619_0_386"/>
          <p:cNvSpPr txBox="1"/>
          <p:nvPr>
            <p:ph idx="1" type="subTitle"/>
          </p:nvPr>
        </p:nvSpPr>
        <p:spPr>
          <a:xfrm>
            <a:off x="1430675" y="3191083"/>
            <a:ext cx="2635500" cy="731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222" name="Google Shape;222;g266e0656619_0_386"/>
          <p:cNvSpPr txBox="1"/>
          <p:nvPr>
            <p:ph hasCustomPrompt="1" idx="2" type="title"/>
          </p:nvPr>
        </p:nvSpPr>
        <p:spPr>
          <a:xfrm>
            <a:off x="5077850" y="2028725"/>
            <a:ext cx="2635500" cy="1162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7000">
                <a:solidFill>
                  <a:schemeClr val="dk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23" name="Google Shape;223;g266e0656619_0_386"/>
          <p:cNvSpPr txBox="1"/>
          <p:nvPr>
            <p:ph idx="3" type="subTitle"/>
          </p:nvPr>
        </p:nvSpPr>
        <p:spPr>
          <a:xfrm>
            <a:off x="5077850" y="3190825"/>
            <a:ext cx="2635500" cy="731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224" name="Google Shape;224;g266e0656619_0_386"/>
          <p:cNvSpPr txBox="1"/>
          <p:nvPr>
            <p:ph idx="4"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2">
    <p:spTree>
      <p:nvGrpSpPr>
        <p:cNvPr id="225" name="Shape 225"/>
        <p:cNvGrpSpPr/>
        <p:nvPr/>
      </p:nvGrpSpPr>
      <p:grpSpPr>
        <a:xfrm>
          <a:off x="0" y="0"/>
          <a:ext cx="0" cy="0"/>
          <a:chOff x="0" y="0"/>
          <a:chExt cx="0" cy="0"/>
        </a:xfrm>
      </p:grpSpPr>
      <p:sp>
        <p:nvSpPr>
          <p:cNvPr id="226" name="Google Shape;226;g266e0656619_0_394"/>
          <p:cNvSpPr/>
          <p:nvPr/>
        </p:nvSpPr>
        <p:spPr>
          <a:xfrm>
            <a:off x="156000" y="98625"/>
            <a:ext cx="8832000" cy="4932000"/>
          </a:xfrm>
          <a:prstGeom prst="rect">
            <a:avLst/>
          </a:prstGeom>
          <a:solidFill>
            <a:srgbClr val="1919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7" name="Google Shape;227;g266e0656619_0_394"/>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a:noFill/>
          </a:ln>
        </p:spPr>
      </p:pic>
      <p:sp>
        <p:nvSpPr>
          <p:cNvPr id="228" name="Google Shape;228;g266e0656619_0_394"/>
          <p:cNvSpPr txBox="1"/>
          <p:nvPr>
            <p:ph type="title"/>
          </p:nvPr>
        </p:nvSpPr>
        <p:spPr>
          <a:xfrm>
            <a:off x="2230000" y="1740650"/>
            <a:ext cx="4319100" cy="7713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600"/>
              <a:buNone/>
              <a:defRPr sz="4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229" name="Google Shape;229;g266e0656619_0_394"/>
          <p:cNvSpPr txBox="1"/>
          <p:nvPr>
            <p:ph hasCustomPrompt="1" idx="2" type="title"/>
          </p:nvPr>
        </p:nvSpPr>
        <p:spPr>
          <a:xfrm>
            <a:off x="713100" y="2150775"/>
            <a:ext cx="14493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5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30" name="Google Shape;230;g266e0656619_0_394"/>
          <p:cNvSpPr txBox="1"/>
          <p:nvPr>
            <p:ph idx="1" type="subTitle"/>
          </p:nvPr>
        </p:nvSpPr>
        <p:spPr>
          <a:xfrm>
            <a:off x="2735650" y="2659450"/>
            <a:ext cx="2901600" cy="63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12_1">
    <p:spTree>
      <p:nvGrpSpPr>
        <p:cNvPr id="231" name="Shape 231"/>
        <p:cNvGrpSpPr/>
        <p:nvPr/>
      </p:nvGrpSpPr>
      <p:grpSpPr>
        <a:xfrm>
          <a:off x="0" y="0"/>
          <a:ext cx="0" cy="0"/>
          <a:chOff x="0" y="0"/>
          <a:chExt cx="0" cy="0"/>
        </a:xfrm>
      </p:grpSpPr>
      <p:sp>
        <p:nvSpPr>
          <p:cNvPr id="232" name="Google Shape;232;g266e0656619_0_400"/>
          <p:cNvSpPr/>
          <p:nvPr/>
        </p:nvSpPr>
        <p:spPr>
          <a:xfrm>
            <a:off x="156000" y="98625"/>
            <a:ext cx="8832000" cy="4932000"/>
          </a:xfrm>
          <a:prstGeom prst="rect">
            <a:avLst/>
          </a:prstGeom>
          <a:solidFill>
            <a:srgbClr val="1919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3" name="Google Shape;233;g266e0656619_0_400"/>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a:noFill/>
          </a:ln>
        </p:spPr>
      </p:pic>
      <p:sp>
        <p:nvSpPr>
          <p:cNvPr id="234" name="Google Shape;234;g266e0656619_0_400"/>
          <p:cNvSpPr txBox="1"/>
          <p:nvPr>
            <p:ph type="title"/>
          </p:nvPr>
        </p:nvSpPr>
        <p:spPr>
          <a:xfrm flipH="1">
            <a:off x="4111800" y="2402563"/>
            <a:ext cx="4319100" cy="771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600"/>
              <a:buNone/>
              <a:defRPr sz="4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235" name="Google Shape;235;g266e0656619_0_400"/>
          <p:cNvSpPr txBox="1"/>
          <p:nvPr>
            <p:ph hasCustomPrompt="1" idx="2" type="title"/>
          </p:nvPr>
        </p:nvSpPr>
        <p:spPr>
          <a:xfrm flipH="1">
            <a:off x="6981600" y="1272613"/>
            <a:ext cx="14493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5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36" name="Google Shape;236;g266e0656619_0_400"/>
          <p:cNvSpPr txBox="1"/>
          <p:nvPr>
            <p:ph idx="1" type="subTitle"/>
          </p:nvPr>
        </p:nvSpPr>
        <p:spPr>
          <a:xfrm flipH="1">
            <a:off x="5023650" y="3321363"/>
            <a:ext cx="2901600" cy="630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1">
    <p:spTree>
      <p:nvGrpSpPr>
        <p:cNvPr id="237" name="Shape 237"/>
        <p:cNvGrpSpPr/>
        <p:nvPr/>
      </p:nvGrpSpPr>
      <p:grpSpPr>
        <a:xfrm>
          <a:off x="0" y="0"/>
          <a:ext cx="0" cy="0"/>
          <a:chOff x="0" y="0"/>
          <a:chExt cx="0" cy="0"/>
        </a:xfrm>
      </p:grpSpPr>
      <p:sp>
        <p:nvSpPr>
          <p:cNvPr id="238" name="Google Shape;238;g266e0656619_0_406"/>
          <p:cNvSpPr/>
          <p:nvPr/>
        </p:nvSpPr>
        <p:spPr>
          <a:xfrm>
            <a:off x="156000" y="98625"/>
            <a:ext cx="8832000" cy="4932000"/>
          </a:xfrm>
          <a:prstGeom prst="rect">
            <a:avLst/>
          </a:prstGeom>
          <a:solidFill>
            <a:srgbClr val="1919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9" name="Google Shape;239;g266e0656619_0_406"/>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a:noFill/>
          </a:ln>
        </p:spPr>
      </p:pic>
      <p:sp>
        <p:nvSpPr>
          <p:cNvPr id="240" name="Google Shape;240;g266e0656619_0_40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6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6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6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1_1">
    <p:spTree>
      <p:nvGrpSpPr>
        <p:cNvPr id="241" name="Shape 241"/>
        <p:cNvGrpSpPr/>
        <p:nvPr/>
      </p:nvGrpSpPr>
      <p:grpSpPr>
        <a:xfrm>
          <a:off x="0" y="0"/>
          <a:ext cx="0" cy="0"/>
          <a:chOff x="0" y="0"/>
          <a:chExt cx="0" cy="0"/>
        </a:xfrm>
      </p:grpSpPr>
      <p:sp>
        <p:nvSpPr>
          <p:cNvPr id="242" name="Google Shape;242;g266e0656619_0_410"/>
          <p:cNvSpPr/>
          <p:nvPr/>
        </p:nvSpPr>
        <p:spPr>
          <a:xfrm>
            <a:off x="156000" y="98625"/>
            <a:ext cx="8832000" cy="4932000"/>
          </a:xfrm>
          <a:prstGeom prst="rect">
            <a:avLst/>
          </a:prstGeom>
          <a:solidFill>
            <a:srgbClr val="1919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3" name="Google Shape;243;g266e0656619_0_410"/>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a:noFill/>
          </a:ln>
        </p:spPr>
      </p:pic>
      <p:sp>
        <p:nvSpPr>
          <p:cNvPr id="244" name="Google Shape;244;g266e0656619_0_41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245" name="Shape 245"/>
        <p:cNvGrpSpPr/>
        <p:nvPr/>
      </p:nvGrpSpPr>
      <p:grpSpPr>
        <a:xfrm>
          <a:off x="0" y="0"/>
          <a:ext cx="0" cy="0"/>
          <a:chOff x="0" y="0"/>
          <a:chExt cx="0" cy="0"/>
        </a:xfrm>
      </p:grpSpPr>
      <p:sp>
        <p:nvSpPr>
          <p:cNvPr id="246" name="Google Shape;246;g266e0656619_0_414"/>
          <p:cNvSpPr/>
          <p:nvPr/>
        </p:nvSpPr>
        <p:spPr>
          <a:xfrm>
            <a:off x="156000" y="98625"/>
            <a:ext cx="8832000" cy="4932000"/>
          </a:xfrm>
          <a:prstGeom prst="rect">
            <a:avLst/>
          </a:prstGeom>
          <a:solidFill>
            <a:srgbClr val="1919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7" name="Google Shape;247;g266e0656619_0_414"/>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a:noFill/>
          </a:ln>
        </p:spPr>
      </p:pic>
      <p:sp>
        <p:nvSpPr>
          <p:cNvPr id="248" name="Google Shape;248;g266e0656619_0_414"/>
          <p:cNvSpPr txBox="1"/>
          <p:nvPr>
            <p:ph type="title"/>
          </p:nvPr>
        </p:nvSpPr>
        <p:spPr>
          <a:xfrm>
            <a:off x="2547000" y="539400"/>
            <a:ext cx="4050000" cy="8730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49" name="Google Shape;249;g266e0656619_0_414"/>
          <p:cNvSpPr txBox="1"/>
          <p:nvPr>
            <p:ph idx="1" type="subTitle"/>
          </p:nvPr>
        </p:nvSpPr>
        <p:spPr>
          <a:xfrm>
            <a:off x="2547000" y="2335700"/>
            <a:ext cx="4050000" cy="112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50" name="Shape 250"/>
        <p:cNvGrpSpPr/>
        <p:nvPr/>
      </p:nvGrpSpPr>
      <p:grpSpPr>
        <a:xfrm>
          <a:off x="0" y="0"/>
          <a:ext cx="0" cy="0"/>
          <a:chOff x="0" y="0"/>
          <a:chExt cx="0" cy="0"/>
        </a:xfrm>
      </p:grpSpPr>
      <p:sp>
        <p:nvSpPr>
          <p:cNvPr id="251" name="Google Shape;251;g266e0656619_0_419"/>
          <p:cNvSpPr/>
          <p:nvPr/>
        </p:nvSpPr>
        <p:spPr>
          <a:xfrm>
            <a:off x="156000" y="98625"/>
            <a:ext cx="8832000" cy="4932000"/>
          </a:xfrm>
          <a:prstGeom prst="rect">
            <a:avLst/>
          </a:prstGeom>
          <a:solidFill>
            <a:srgbClr val="1919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2" name="Google Shape;252;g266e0656619_0_419"/>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253" name="Shape 253"/>
        <p:cNvGrpSpPr/>
        <p:nvPr/>
      </p:nvGrpSpPr>
      <p:grpSpPr>
        <a:xfrm>
          <a:off x="0" y="0"/>
          <a:ext cx="0" cy="0"/>
          <a:chOff x="0" y="0"/>
          <a:chExt cx="0" cy="0"/>
        </a:xfrm>
      </p:grpSpPr>
      <p:sp>
        <p:nvSpPr>
          <p:cNvPr id="254" name="Google Shape;254;g266e0656619_0_422"/>
          <p:cNvSpPr/>
          <p:nvPr/>
        </p:nvSpPr>
        <p:spPr>
          <a:xfrm>
            <a:off x="156000" y="98625"/>
            <a:ext cx="8832000" cy="4932000"/>
          </a:xfrm>
          <a:prstGeom prst="rect">
            <a:avLst/>
          </a:prstGeom>
          <a:solidFill>
            <a:srgbClr val="1919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5" name="Google Shape;255;g266e0656619_0_422"/>
          <p:cNvPicPr preferRelativeResize="0"/>
          <p:nvPr/>
        </p:nvPicPr>
        <p:blipFill rotWithShape="1">
          <a:blip r:embed="rId2">
            <a:alphaModFix amt="4000"/>
          </a:blip>
          <a:srcRect b="10276" l="4162" r="7459" t="14659"/>
          <a:stretch/>
        </p:blipFill>
        <p:spPr>
          <a:xfrm>
            <a:off x="-27074" y="-34050"/>
            <a:ext cx="9197998" cy="5211601"/>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
    <p:spTree>
      <p:nvGrpSpPr>
        <p:cNvPr id="256" name="Shape 256"/>
        <p:cNvGrpSpPr/>
        <p:nvPr/>
      </p:nvGrpSpPr>
      <p:grpSpPr>
        <a:xfrm>
          <a:off x="0" y="0"/>
          <a:ext cx="0" cy="0"/>
          <a:chOff x="0" y="0"/>
          <a:chExt cx="0" cy="0"/>
        </a:xfrm>
      </p:grpSpPr>
      <p:sp>
        <p:nvSpPr>
          <p:cNvPr id="257" name="Google Shape;257;g266e0656619_0_42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8" name="Google Shape;258;g266e0656619_0_4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7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7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7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7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7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7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3" name="Google Shape;43;p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34" Type="http://schemas.openxmlformats.org/officeDocument/2006/relationships/theme" Target="../theme/theme1.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6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6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C2C2C2"/>
        </a:solidFill>
      </p:bgPr>
    </p:bg>
    <p:spTree>
      <p:nvGrpSpPr>
        <p:cNvPr id="50" name="Shape 50"/>
        <p:cNvGrpSpPr/>
        <p:nvPr/>
      </p:nvGrpSpPr>
      <p:grpSpPr>
        <a:xfrm>
          <a:off x="0" y="0"/>
          <a:ext cx="0" cy="0"/>
          <a:chOff x="0" y="0"/>
          <a:chExt cx="0" cy="0"/>
        </a:xfrm>
      </p:grpSpPr>
      <p:sp>
        <p:nvSpPr>
          <p:cNvPr id="51" name="Google Shape;51;g266e0656619_0_219"/>
          <p:cNvSpPr txBox="1"/>
          <p:nvPr>
            <p:ph type="title"/>
          </p:nvPr>
        </p:nvSpPr>
        <p:spPr>
          <a:xfrm>
            <a:off x="713100" y="445025"/>
            <a:ext cx="7717800" cy="5727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lt1"/>
              </a:buClr>
              <a:buSzPts val="2800"/>
              <a:buFont typeface="Lexend SemiBold"/>
              <a:buNone/>
              <a:defRPr sz="2800">
                <a:solidFill>
                  <a:schemeClr val="lt1"/>
                </a:solidFill>
                <a:latin typeface="Lexend SemiBold"/>
                <a:ea typeface="Lexend SemiBold"/>
                <a:cs typeface="Lexend SemiBold"/>
                <a:sym typeface="Lexend Semi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
        <p:nvSpPr>
          <p:cNvPr id="52" name="Google Shape;52;g266e0656619_0_219"/>
          <p:cNvSpPr txBox="1"/>
          <p:nvPr>
            <p:ph idx="1" type="body"/>
          </p:nvPr>
        </p:nvSpPr>
        <p:spPr>
          <a:xfrm>
            <a:off x="713100" y="1152475"/>
            <a:ext cx="77178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lt1"/>
              </a:buClr>
              <a:buSzPts val="1400"/>
              <a:buFont typeface="Istok Web"/>
              <a:buChar char="●"/>
              <a:defRPr>
                <a:solidFill>
                  <a:schemeClr val="lt1"/>
                </a:solidFill>
                <a:latin typeface="Istok Web"/>
                <a:ea typeface="Istok Web"/>
                <a:cs typeface="Istok Web"/>
                <a:sym typeface="Istok Web"/>
              </a:defRPr>
            </a:lvl1pPr>
            <a:lvl2pPr indent="-317500" lvl="1" marL="914400" rtl="0">
              <a:lnSpc>
                <a:spcPct val="115000"/>
              </a:lnSpc>
              <a:spcBef>
                <a:spcPts val="1600"/>
              </a:spcBef>
              <a:spcAft>
                <a:spcPts val="0"/>
              </a:spcAft>
              <a:buClr>
                <a:schemeClr val="lt1"/>
              </a:buClr>
              <a:buSzPts val="1400"/>
              <a:buFont typeface="Istok Web"/>
              <a:buChar char="○"/>
              <a:defRPr>
                <a:solidFill>
                  <a:schemeClr val="lt1"/>
                </a:solidFill>
                <a:latin typeface="Istok Web"/>
                <a:ea typeface="Istok Web"/>
                <a:cs typeface="Istok Web"/>
                <a:sym typeface="Istok Web"/>
              </a:defRPr>
            </a:lvl2pPr>
            <a:lvl3pPr indent="-317500" lvl="2" marL="1371600" rtl="0">
              <a:lnSpc>
                <a:spcPct val="115000"/>
              </a:lnSpc>
              <a:spcBef>
                <a:spcPts val="1600"/>
              </a:spcBef>
              <a:spcAft>
                <a:spcPts val="0"/>
              </a:spcAft>
              <a:buClr>
                <a:schemeClr val="lt1"/>
              </a:buClr>
              <a:buSzPts val="1400"/>
              <a:buFont typeface="Istok Web"/>
              <a:buChar char="■"/>
              <a:defRPr>
                <a:solidFill>
                  <a:schemeClr val="lt1"/>
                </a:solidFill>
                <a:latin typeface="Istok Web"/>
                <a:ea typeface="Istok Web"/>
                <a:cs typeface="Istok Web"/>
                <a:sym typeface="Istok Web"/>
              </a:defRPr>
            </a:lvl3pPr>
            <a:lvl4pPr indent="-317500" lvl="3" marL="1828800" rtl="0">
              <a:lnSpc>
                <a:spcPct val="115000"/>
              </a:lnSpc>
              <a:spcBef>
                <a:spcPts val="1600"/>
              </a:spcBef>
              <a:spcAft>
                <a:spcPts val="0"/>
              </a:spcAft>
              <a:buClr>
                <a:schemeClr val="lt1"/>
              </a:buClr>
              <a:buSzPts val="1400"/>
              <a:buFont typeface="Istok Web"/>
              <a:buChar char="●"/>
              <a:defRPr>
                <a:solidFill>
                  <a:schemeClr val="lt1"/>
                </a:solidFill>
                <a:latin typeface="Istok Web"/>
                <a:ea typeface="Istok Web"/>
                <a:cs typeface="Istok Web"/>
                <a:sym typeface="Istok Web"/>
              </a:defRPr>
            </a:lvl4pPr>
            <a:lvl5pPr indent="-317500" lvl="4" marL="2286000" rtl="0">
              <a:lnSpc>
                <a:spcPct val="115000"/>
              </a:lnSpc>
              <a:spcBef>
                <a:spcPts val="1600"/>
              </a:spcBef>
              <a:spcAft>
                <a:spcPts val="0"/>
              </a:spcAft>
              <a:buClr>
                <a:schemeClr val="lt1"/>
              </a:buClr>
              <a:buSzPts val="1400"/>
              <a:buFont typeface="Istok Web"/>
              <a:buChar char="○"/>
              <a:defRPr>
                <a:solidFill>
                  <a:schemeClr val="lt1"/>
                </a:solidFill>
                <a:latin typeface="Istok Web"/>
                <a:ea typeface="Istok Web"/>
                <a:cs typeface="Istok Web"/>
                <a:sym typeface="Istok Web"/>
              </a:defRPr>
            </a:lvl5pPr>
            <a:lvl6pPr indent="-317500" lvl="5" marL="2743200" rtl="0">
              <a:lnSpc>
                <a:spcPct val="115000"/>
              </a:lnSpc>
              <a:spcBef>
                <a:spcPts val="1600"/>
              </a:spcBef>
              <a:spcAft>
                <a:spcPts val="0"/>
              </a:spcAft>
              <a:buClr>
                <a:schemeClr val="lt1"/>
              </a:buClr>
              <a:buSzPts val="1400"/>
              <a:buFont typeface="Istok Web"/>
              <a:buChar char="■"/>
              <a:defRPr>
                <a:solidFill>
                  <a:schemeClr val="lt1"/>
                </a:solidFill>
                <a:latin typeface="Istok Web"/>
                <a:ea typeface="Istok Web"/>
                <a:cs typeface="Istok Web"/>
                <a:sym typeface="Istok Web"/>
              </a:defRPr>
            </a:lvl6pPr>
            <a:lvl7pPr indent="-317500" lvl="6" marL="3200400" rtl="0">
              <a:lnSpc>
                <a:spcPct val="115000"/>
              </a:lnSpc>
              <a:spcBef>
                <a:spcPts val="1600"/>
              </a:spcBef>
              <a:spcAft>
                <a:spcPts val="0"/>
              </a:spcAft>
              <a:buClr>
                <a:schemeClr val="lt1"/>
              </a:buClr>
              <a:buSzPts val="1400"/>
              <a:buFont typeface="Istok Web"/>
              <a:buChar char="●"/>
              <a:defRPr>
                <a:solidFill>
                  <a:schemeClr val="lt1"/>
                </a:solidFill>
                <a:latin typeface="Istok Web"/>
                <a:ea typeface="Istok Web"/>
                <a:cs typeface="Istok Web"/>
                <a:sym typeface="Istok Web"/>
              </a:defRPr>
            </a:lvl7pPr>
            <a:lvl8pPr indent="-317500" lvl="7" marL="3657600" rtl="0">
              <a:lnSpc>
                <a:spcPct val="115000"/>
              </a:lnSpc>
              <a:spcBef>
                <a:spcPts val="1600"/>
              </a:spcBef>
              <a:spcAft>
                <a:spcPts val="0"/>
              </a:spcAft>
              <a:buClr>
                <a:schemeClr val="lt1"/>
              </a:buClr>
              <a:buSzPts val="1400"/>
              <a:buFont typeface="Istok Web"/>
              <a:buChar char="○"/>
              <a:defRPr>
                <a:solidFill>
                  <a:schemeClr val="lt1"/>
                </a:solidFill>
                <a:latin typeface="Istok Web"/>
                <a:ea typeface="Istok Web"/>
                <a:cs typeface="Istok Web"/>
                <a:sym typeface="Istok Web"/>
              </a:defRPr>
            </a:lvl8pPr>
            <a:lvl9pPr indent="-317500" lvl="8" marL="4114800" rtl="0">
              <a:lnSpc>
                <a:spcPct val="115000"/>
              </a:lnSpc>
              <a:spcBef>
                <a:spcPts val="1600"/>
              </a:spcBef>
              <a:spcAft>
                <a:spcPts val="1600"/>
              </a:spcAft>
              <a:buClr>
                <a:schemeClr val="lt1"/>
              </a:buClr>
              <a:buSzPts val="1400"/>
              <a:buFont typeface="Istok Web"/>
              <a:buChar char="■"/>
              <a:defRPr>
                <a:solidFill>
                  <a:schemeClr val="lt1"/>
                </a:solidFill>
                <a:latin typeface="Istok Web"/>
                <a:ea typeface="Istok Web"/>
                <a:cs typeface="Istok Web"/>
                <a:sym typeface="Istok Web"/>
              </a:defRPr>
            </a:lvl9pPr>
          </a:lstStyle>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29.png"/><Relationship Id="rId5" Type="http://schemas.openxmlformats.org/officeDocument/2006/relationships/image" Target="../media/image39.png"/><Relationship Id="rId6"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46.png"/><Relationship Id="rId5"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1.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hyperlink" Target="https://en.wikipedia.org/wiki/Der_Judenstaat" TargetMode="External"/><Relationship Id="rId5"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hyperlink" Target="https://www.azquotes.com/quote/688909" TargetMode="External"/><Relationship Id="rId5" Type="http://schemas.openxmlformats.org/officeDocument/2006/relationships/hyperlink" Target="https://www.azquotes.com/quote/688909" TargetMode="External"/><Relationship Id="rId6" Type="http://schemas.openxmlformats.org/officeDocument/2006/relationships/hyperlink" Target="https://www.azquotes.com/quote/688909" TargetMode="External"/><Relationship Id="rId7" Type="http://schemas.openxmlformats.org/officeDocument/2006/relationships/hyperlink" Target="https://www.azquotes.com/quote/688909" TargetMode="External"/><Relationship Id="rId8"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7.png"/><Relationship Id="rId4" Type="http://schemas.openxmlformats.org/officeDocument/2006/relationships/image" Target="../media/image63.jpg"/><Relationship Id="rId5" Type="http://schemas.openxmlformats.org/officeDocument/2006/relationships/image" Target="../media/image5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7.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png"/><Relationship Id="rId4" Type="http://schemas.openxmlformats.org/officeDocument/2006/relationships/image" Target="../media/image77.png"/><Relationship Id="rId5"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7.png"/><Relationship Id="rId4" Type="http://schemas.openxmlformats.org/officeDocument/2006/relationships/image" Target="../media/image59.png"/><Relationship Id="rId5"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7.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1.png"/><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5.png"/><Relationship Id="rId4" Type="http://schemas.openxmlformats.org/officeDocument/2006/relationships/image" Target="../media/image73.png"/><Relationship Id="rId5" Type="http://schemas.openxmlformats.org/officeDocument/2006/relationships/image" Target="../media/image7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5.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5.png"/><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5.pn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1.png"/><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74.png"/><Relationship Id="rId4" Type="http://schemas.openxmlformats.org/officeDocument/2006/relationships/hyperlink" Target="https://www.workersinpalestine.org/the-calls-languages/english"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74.png"/><Relationship Id="rId4" Type="http://schemas.openxmlformats.org/officeDocument/2006/relationships/image" Target="../media/image76.png"/><Relationship Id="rId5" Type="http://schemas.openxmlformats.org/officeDocument/2006/relationships/image" Target="../media/image8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74.png"/><Relationship Id="rId4" Type="http://schemas.openxmlformats.org/officeDocument/2006/relationships/hyperlink" Target="http://www.pymusa.com" TargetMode="External"/><Relationship Id="rId9" Type="http://schemas.openxmlformats.org/officeDocument/2006/relationships/hyperlink" Target="http://www.plands.org/en/home" TargetMode="External"/><Relationship Id="rId5" Type="http://schemas.openxmlformats.org/officeDocument/2006/relationships/hyperlink" Target="http://www.bdsmovement.net" TargetMode="External"/><Relationship Id="rId6" Type="http://schemas.openxmlformats.org/officeDocument/2006/relationships/hyperlink" Target="http://www.visualizingpalestine.org" TargetMode="External"/><Relationship Id="rId7" Type="http://schemas.openxmlformats.org/officeDocument/2006/relationships/hyperlink" Target="https://www.palestine-studies.org/" TargetMode="External"/><Relationship Id="rId8" Type="http://schemas.openxmlformats.org/officeDocument/2006/relationships/hyperlink" Target="http://www.badil.org" TargetMode="External"/><Relationship Id="rId10" Type="http://schemas.openxmlformats.org/officeDocument/2006/relationships/hyperlink" Target="https://interactive.aljazeera.com/aje/PalestineRemix/remix_main.html#!/1"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74.png"/><Relationship Id="rId4" Type="http://schemas.openxmlformats.org/officeDocument/2006/relationships/hyperlink" Target="http://pymusa.com" TargetMode="External"/><Relationship Id="rId5" Type="http://schemas.openxmlformats.org/officeDocument/2006/relationships/hyperlink" Target="http://facebook.com/pal.youth.movement" TargetMode="External"/><Relationship Id="rId6" Type="http://schemas.openxmlformats.org/officeDocument/2006/relationships/hyperlink" Target="http://twitter.com/pym_usa" TargetMode="External"/><Relationship Id="rId7" Type="http://schemas.openxmlformats.org/officeDocument/2006/relationships/hyperlink" Target="http://instagram.com/palestinianyouthmovement"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1.png"/><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9.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7.png"/><Relationship Id="rId4" Type="http://schemas.openxmlformats.org/officeDocument/2006/relationships/image" Target="../media/image9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31.png"/><Relationship Id="rId4" Type="http://schemas.openxmlformats.org/officeDocument/2006/relationships/image" Target="../media/image10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9.png"/><Relationship Id="rId4" Type="http://schemas.openxmlformats.org/officeDocument/2006/relationships/image" Target="../media/image99.png"/><Relationship Id="rId5" Type="http://schemas.openxmlformats.org/officeDocument/2006/relationships/image" Target="../media/image9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9.png"/><Relationship Id="rId4" Type="http://schemas.openxmlformats.org/officeDocument/2006/relationships/image" Target="../media/image9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9.png"/><Relationship Id="rId4" Type="http://schemas.openxmlformats.org/officeDocument/2006/relationships/image" Target="../media/image112.png"/><Relationship Id="rId5" Type="http://schemas.openxmlformats.org/officeDocument/2006/relationships/image" Target="../media/image9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9.png"/><Relationship Id="rId4" Type="http://schemas.openxmlformats.org/officeDocument/2006/relationships/image" Target="../media/image101.png"/><Relationship Id="rId5" Type="http://schemas.openxmlformats.org/officeDocument/2006/relationships/image" Target="../media/image9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6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65.png"/><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65.png"/><Relationship Id="rId4" Type="http://schemas.openxmlformats.org/officeDocument/2006/relationships/image" Target="../media/image108.png"/><Relationship Id="rId5" Type="http://schemas.openxmlformats.org/officeDocument/2006/relationships/image" Target="../media/image115.png"/><Relationship Id="rId6" Type="http://schemas.openxmlformats.org/officeDocument/2006/relationships/image" Target="../media/image10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28.png"/><Relationship Id="rId4" Type="http://schemas.openxmlformats.org/officeDocument/2006/relationships/image" Target="../media/image12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65.png"/><Relationship Id="rId4" Type="http://schemas.openxmlformats.org/officeDocument/2006/relationships/image" Target="../media/image12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65.png"/><Relationship Id="rId4" Type="http://schemas.openxmlformats.org/officeDocument/2006/relationships/image" Target="../media/image11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65.png"/><Relationship Id="rId4" Type="http://schemas.openxmlformats.org/officeDocument/2006/relationships/image" Target="../media/image11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65.png"/><Relationship Id="rId4" Type="http://schemas.openxmlformats.org/officeDocument/2006/relationships/image" Target="../media/image12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6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65.png"/><Relationship Id="rId4" Type="http://schemas.openxmlformats.org/officeDocument/2006/relationships/image" Target="../media/image121.png"/><Relationship Id="rId5" Type="http://schemas.openxmlformats.org/officeDocument/2006/relationships/image" Target="../media/image12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9.png"/><Relationship Id="rId4" Type="http://schemas.openxmlformats.org/officeDocument/2006/relationships/image" Target="../media/image125.png"/><Relationship Id="rId5" Type="http://schemas.openxmlformats.org/officeDocument/2006/relationships/image" Target="../media/image7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2" name="Shape 262"/>
        <p:cNvGrpSpPr/>
        <p:nvPr/>
      </p:nvGrpSpPr>
      <p:grpSpPr>
        <a:xfrm>
          <a:off x="0" y="0"/>
          <a:ext cx="0" cy="0"/>
          <a:chOff x="0" y="0"/>
          <a:chExt cx="0" cy="0"/>
        </a:xfrm>
      </p:grpSpPr>
      <p:sp>
        <p:nvSpPr>
          <p:cNvPr id="263" name="Google Shape;263;p1"/>
          <p:cNvSpPr txBox="1"/>
          <p:nvPr>
            <p:ph idx="1" type="subTitle"/>
          </p:nvPr>
        </p:nvSpPr>
        <p:spPr>
          <a:xfrm>
            <a:off x="341650" y="2826575"/>
            <a:ext cx="6168600" cy="79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400">
                <a:solidFill>
                  <a:srgbClr val="999999"/>
                </a:solidFill>
                <a:latin typeface="Barlow Black"/>
                <a:ea typeface="Barlow Black"/>
                <a:cs typeface="Barlow Black"/>
                <a:sym typeface="Barlow Black"/>
              </a:rPr>
              <a:t>January</a:t>
            </a:r>
            <a:r>
              <a:rPr lang="en" sz="2400">
                <a:solidFill>
                  <a:srgbClr val="999999"/>
                </a:solidFill>
                <a:latin typeface="Barlow Black"/>
                <a:ea typeface="Barlow Black"/>
                <a:cs typeface="Barlow Black"/>
                <a:sym typeface="Barlow Black"/>
              </a:rPr>
              <a:t> 2024</a:t>
            </a:r>
            <a:endParaRPr sz="2400">
              <a:solidFill>
                <a:srgbClr val="999999"/>
              </a:solidFill>
              <a:latin typeface="Barlow Black"/>
              <a:ea typeface="Barlow Black"/>
              <a:cs typeface="Barlow Black"/>
              <a:sym typeface="Barlow Black"/>
            </a:endParaRPr>
          </a:p>
        </p:txBody>
      </p:sp>
      <p:sp>
        <p:nvSpPr>
          <p:cNvPr id="264" name="Google Shape;264;p1"/>
          <p:cNvSpPr txBox="1"/>
          <p:nvPr>
            <p:ph type="ctrTitle"/>
          </p:nvPr>
        </p:nvSpPr>
        <p:spPr>
          <a:xfrm>
            <a:off x="53025" y="1442125"/>
            <a:ext cx="8473500" cy="1555200"/>
          </a:xfrm>
          <a:prstGeom prst="rect">
            <a:avLst/>
          </a:prstGeom>
          <a:noFill/>
          <a:ln>
            <a:noFill/>
          </a:ln>
        </p:spPr>
        <p:txBody>
          <a:bodyPr anchorCtr="0" anchor="b" bIns="91425" lIns="91425" spcFirstLastPara="1" rIns="91425" wrap="square" tIns="91425">
            <a:noAutofit/>
          </a:bodyPr>
          <a:lstStyle/>
          <a:p>
            <a:pPr indent="0" lvl="0" marL="0" rtl="0" algn="l">
              <a:lnSpc>
                <a:spcPct val="75000"/>
              </a:lnSpc>
              <a:spcBef>
                <a:spcPts val="0"/>
              </a:spcBef>
              <a:spcAft>
                <a:spcPts val="0"/>
              </a:spcAft>
              <a:buClr>
                <a:schemeClr val="dk1"/>
              </a:buClr>
              <a:buSzPts val="1100"/>
              <a:buFont typeface="Arial"/>
              <a:buNone/>
            </a:pPr>
            <a:r>
              <a:rPr b="1" lang="en">
                <a:latin typeface="Barlow"/>
                <a:ea typeface="Barlow"/>
                <a:cs typeface="Barlow"/>
                <a:sym typeface="Barlow"/>
              </a:rPr>
              <a:t>Texas Labor &amp; Palestine</a:t>
            </a:r>
            <a:endParaRPr b="1" sz="5000">
              <a:solidFill>
                <a:srgbClr val="000000"/>
              </a:solidFill>
              <a:latin typeface="Barlow"/>
              <a:ea typeface="Barlow"/>
              <a:cs typeface="Barlow"/>
              <a:sym typeface="Barlow"/>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5" name="Shape 325"/>
        <p:cNvGrpSpPr/>
        <p:nvPr/>
      </p:nvGrpSpPr>
      <p:grpSpPr>
        <a:xfrm>
          <a:off x="0" y="0"/>
          <a:ext cx="0" cy="0"/>
          <a:chOff x="0" y="0"/>
          <a:chExt cx="0" cy="0"/>
        </a:xfrm>
      </p:grpSpPr>
      <p:sp>
        <p:nvSpPr>
          <p:cNvPr id="326" name="Google Shape;326;p23"/>
          <p:cNvSpPr txBox="1"/>
          <p:nvPr/>
        </p:nvSpPr>
        <p:spPr>
          <a:xfrm>
            <a:off x="291300" y="252475"/>
            <a:ext cx="85614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999999"/>
                </a:solidFill>
                <a:latin typeface="Barlow Black"/>
                <a:ea typeface="Barlow Black"/>
                <a:cs typeface="Barlow Black"/>
                <a:sym typeface="Barlow Black"/>
              </a:rPr>
              <a:t>WHAT IS </a:t>
            </a:r>
            <a:endParaRPr b="0" i="0" sz="3000" u="none" cap="none" strike="noStrike">
              <a:solidFill>
                <a:srgbClr val="999999"/>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Barlow Black"/>
                <a:ea typeface="Barlow Black"/>
                <a:cs typeface="Barlow Black"/>
                <a:sym typeface="Barlow Black"/>
              </a:rPr>
              <a:t>SETTLER COLONIALISM</a:t>
            </a:r>
            <a:r>
              <a:rPr b="0" i="0" lang="en" sz="3000" u="none" cap="none" strike="noStrike">
                <a:solidFill>
                  <a:srgbClr val="999999"/>
                </a:solidFill>
                <a:latin typeface="Barlow Black"/>
                <a:ea typeface="Barlow Black"/>
                <a:cs typeface="Barlow Black"/>
                <a:sym typeface="Barlow Black"/>
              </a:rPr>
              <a:t>?</a:t>
            </a:r>
            <a:endParaRPr b="0" i="0" sz="3000" u="none" cap="none" strike="noStrike">
              <a:solidFill>
                <a:srgbClr val="999999"/>
              </a:solidFill>
              <a:latin typeface="Barlow Black"/>
              <a:ea typeface="Barlow Black"/>
              <a:cs typeface="Barlow Black"/>
              <a:sym typeface="Barlow Black"/>
            </a:endParaRPr>
          </a:p>
        </p:txBody>
      </p:sp>
      <p:sp>
        <p:nvSpPr>
          <p:cNvPr id="327" name="Google Shape;327;p23"/>
          <p:cNvSpPr txBox="1"/>
          <p:nvPr/>
        </p:nvSpPr>
        <p:spPr>
          <a:xfrm>
            <a:off x="349250" y="1457650"/>
            <a:ext cx="4392000" cy="347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chemeClr val="dk1"/>
                </a:solidFill>
                <a:latin typeface="Barlow"/>
                <a:ea typeface="Barlow"/>
                <a:cs typeface="Barlow"/>
                <a:sym typeface="Barlow"/>
              </a:rPr>
              <a:t>Settler colonialism is the process by which a foreign people invade a territory under the oversight of an imperial power and </a:t>
            </a:r>
            <a:r>
              <a:rPr b="1" i="0" lang="en" sz="2200" u="none" cap="none" strike="noStrike">
                <a:solidFill>
                  <a:schemeClr val="dk1"/>
                </a:solidFill>
                <a:latin typeface="Barlow"/>
                <a:ea typeface="Barlow"/>
                <a:cs typeface="Barlow"/>
                <a:sym typeface="Barlow"/>
              </a:rPr>
              <a:t>settle on the land</a:t>
            </a:r>
            <a:r>
              <a:rPr b="1" lang="en" sz="2200">
                <a:solidFill>
                  <a:schemeClr val="dk1"/>
                </a:solidFill>
                <a:latin typeface="Barlow"/>
                <a:ea typeface="Barlow"/>
                <a:cs typeface="Barlow"/>
                <a:sym typeface="Barlow"/>
              </a:rPr>
              <a:t> (land without the people). </a:t>
            </a:r>
            <a:endParaRPr b="1" sz="2200">
              <a:solidFill>
                <a:schemeClr val="dk1"/>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2200"/>
              <a:buFont typeface="Arial"/>
              <a:buNone/>
            </a:pPr>
            <a:r>
              <a:t/>
            </a:r>
            <a:endParaRPr sz="2200">
              <a:solidFill>
                <a:schemeClr val="dk1"/>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2200"/>
              <a:buFont typeface="Arial"/>
              <a:buNone/>
            </a:pPr>
            <a:r>
              <a:rPr lang="en" sz="2200">
                <a:solidFill>
                  <a:schemeClr val="dk1"/>
                </a:solidFill>
                <a:latin typeface="Barlow"/>
                <a:ea typeface="Barlow"/>
                <a:cs typeface="Barlow"/>
                <a:sym typeface="Barlow"/>
              </a:rPr>
              <a:t>It </a:t>
            </a:r>
            <a:r>
              <a:rPr b="1" lang="en" sz="2200">
                <a:solidFill>
                  <a:schemeClr val="dk1"/>
                </a:solidFill>
                <a:latin typeface="Barlow"/>
                <a:ea typeface="Barlow"/>
                <a:cs typeface="Barlow"/>
                <a:sym typeface="Barlow"/>
              </a:rPr>
              <a:t>requires</a:t>
            </a:r>
            <a:r>
              <a:rPr lang="en" sz="2200">
                <a:solidFill>
                  <a:schemeClr val="dk1"/>
                </a:solidFill>
                <a:latin typeface="Barlow"/>
                <a:ea typeface="Barlow"/>
                <a:cs typeface="Barlow"/>
                <a:sym typeface="Barlow"/>
              </a:rPr>
              <a:t> the</a:t>
            </a:r>
            <a:r>
              <a:rPr b="1" i="0" lang="en" sz="2200" u="none" cap="none" strike="noStrike">
                <a:solidFill>
                  <a:schemeClr val="dk1"/>
                </a:solidFill>
                <a:latin typeface="Barlow"/>
                <a:ea typeface="Barlow"/>
                <a:cs typeface="Barlow"/>
                <a:sym typeface="Barlow"/>
              </a:rPr>
              <a:t> displacement of the </a:t>
            </a:r>
            <a:r>
              <a:rPr b="1" i="0" lang="en" sz="2200" u="none" cap="none" strike="noStrike">
                <a:solidFill>
                  <a:schemeClr val="dk1"/>
                </a:solidFill>
                <a:latin typeface="Barlow"/>
                <a:ea typeface="Barlow"/>
                <a:cs typeface="Barlow"/>
                <a:sym typeface="Barlow"/>
              </a:rPr>
              <a:t>i</a:t>
            </a:r>
            <a:r>
              <a:rPr b="1" i="0" lang="en" sz="2200" u="none" cap="none" strike="noStrike">
                <a:solidFill>
                  <a:schemeClr val="dk1"/>
                </a:solidFill>
                <a:latin typeface="Barlow"/>
                <a:ea typeface="Barlow"/>
                <a:cs typeface="Barlow"/>
                <a:sym typeface="Barlow"/>
              </a:rPr>
              <a:t>ndigenous population</a:t>
            </a:r>
            <a:r>
              <a:rPr b="0" i="0" lang="en" sz="2200" u="none" cap="none" strike="noStrike">
                <a:solidFill>
                  <a:schemeClr val="dk1"/>
                </a:solidFill>
                <a:latin typeface="Barlow"/>
                <a:ea typeface="Barlow"/>
                <a:cs typeface="Barlow"/>
                <a:sym typeface="Barlow"/>
              </a:rPr>
              <a:t>.</a:t>
            </a:r>
            <a:endParaRPr i="1" sz="2200">
              <a:solidFill>
                <a:schemeClr val="dk1"/>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Barlow"/>
              <a:ea typeface="Barlow"/>
              <a:cs typeface="Barlow"/>
              <a:sym typeface="Barlow"/>
            </a:endParaRPr>
          </a:p>
        </p:txBody>
      </p:sp>
      <p:pic>
        <p:nvPicPr>
          <p:cNvPr id="328" name="Google Shape;328;p23"/>
          <p:cNvPicPr preferRelativeResize="0"/>
          <p:nvPr/>
        </p:nvPicPr>
        <p:blipFill rotWithShape="1">
          <a:blip r:embed="rId4">
            <a:alphaModFix/>
          </a:blip>
          <a:srcRect b="0" l="0" r="0" t="0"/>
          <a:stretch/>
        </p:blipFill>
        <p:spPr>
          <a:xfrm>
            <a:off x="5024375" y="271700"/>
            <a:ext cx="3093575" cy="4600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2" name="Shape 332"/>
        <p:cNvGrpSpPr/>
        <p:nvPr/>
      </p:nvGrpSpPr>
      <p:grpSpPr>
        <a:xfrm>
          <a:off x="0" y="0"/>
          <a:ext cx="0" cy="0"/>
          <a:chOff x="0" y="0"/>
          <a:chExt cx="0" cy="0"/>
        </a:xfrm>
      </p:grpSpPr>
      <p:sp>
        <p:nvSpPr>
          <p:cNvPr id="333" name="Google Shape;333;p27"/>
          <p:cNvSpPr txBox="1"/>
          <p:nvPr/>
        </p:nvSpPr>
        <p:spPr>
          <a:xfrm>
            <a:off x="294350" y="123150"/>
            <a:ext cx="85614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999999"/>
                </a:solidFill>
                <a:latin typeface="Barlow Black"/>
                <a:ea typeface="Barlow Black"/>
                <a:cs typeface="Barlow Black"/>
                <a:sym typeface="Barlow Black"/>
              </a:rPr>
              <a:t>SETTLER COLONIALISM </a:t>
            </a:r>
            <a:r>
              <a:rPr b="0" i="0" lang="en" sz="3000" u="none" cap="none" strike="noStrike">
                <a:solidFill>
                  <a:schemeClr val="dk1"/>
                </a:solidFill>
                <a:latin typeface="Barlow Black"/>
                <a:ea typeface="Barlow Black"/>
                <a:cs typeface="Barlow Black"/>
                <a:sym typeface="Barlow Black"/>
              </a:rPr>
              <a:t>DESTROYS</a:t>
            </a:r>
            <a:r>
              <a:rPr b="0" i="0" lang="en" sz="3000" u="none" cap="none" strike="noStrike">
                <a:solidFill>
                  <a:srgbClr val="999999"/>
                </a:solidFill>
                <a:latin typeface="Barlow Black"/>
                <a:ea typeface="Barlow Black"/>
                <a:cs typeface="Barlow Black"/>
                <a:sym typeface="Barlow Black"/>
              </a:rPr>
              <a:t> TO </a:t>
            </a:r>
            <a:r>
              <a:rPr b="0" i="0" lang="en" sz="3000" u="none" cap="none" strike="noStrike">
                <a:solidFill>
                  <a:schemeClr val="dk1"/>
                </a:solidFill>
                <a:latin typeface="Barlow Black"/>
                <a:ea typeface="Barlow Black"/>
                <a:cs typeface="Barlow Black"/>
                <a:sym typeface="Barlow Black"/>
              </a:rPr>
              <a:t>REPLACE</a:t>
            </a:r>
            <a:endParaRPr b="0" i="0" sz="3000" u="none" cap="none" strike="noStrike">
              <a:solidFill>
                <a:schemeClr val="dk1"/>
              </a:solidFill>
              <a:latin typeface="Barlow Black"/>
              <a:ea typeface="Barlow Black"/>
              <a:cs typeface="Barlow Black"/>
              <a:sym typeface="Barlow Black"/>
            </a:endParaRPr>
          </a:p>
        </p:txBody>
      </p:sp>
      <p:sp>
        <p:nvSpPr>
          <p:cNvPr id="334" name="Google Shape;334;p27"/>
          <p:cNvSpPr txBox="1"/>
          <p:nvPr/>
        </p:nvSpPr>
        <p:spPr>
          <a:xfrm>
            <a:off x="349250" y="1141575"/>
            <a:ext cx="8451600" cy="329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Barlow"/>
              <a:ea typeface="Barlow"/>
              <a:cs typeface="Barlow"/>
              <a:sym typeface="Barlow"/>
            </a:endParaRPr>
          </a:p>
        </p:txBody>
      </p:sp>
      <p:pic>
        <p:nvPicPr>
          <p:cNvPr id="335" name="Google Shape;335;p27"/>
          <p:cNvPicPr preferRelativeResize="0"/>
          <p:nvPr/>
        </p:nvPicPr>
        <p:blipFill rotWithShape="1">
          <a:blip r:embed="rId4">
            <a:alphaModFix/>
          </a:blip>
          <a:srcRect b="0" l="0" r="0" t="0"/>
          <a:stretch/>
        </p:blipFill>
        <p:spPr>
          <a:xfrm>
            <a:off x="1352000" y="728938"/>
            <a:ext cx="6440000" cy="36856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g266e0656619_0_438"/>
          <p:cNvPicPr preferRelativeResize="0"/>
          <p:nvPr/>
        </p:nvPicPr>
        <p:blipFill>
          <a:blip r:embed="rId3">
            <a:alphaModFix/>
          </a:blip>
          <a:stretch>
            <a:fillRect/>
          </a:stretch>
        </p:blipFill>
        <p:spPr>
          <a:xfrm>
            <a:off x="4316975" y="-62675"/>
            <a:ext cx="4889700" cy="5418526"/>
          </a:xfrm>
          <a:prstGeom prst="rect">
            <a:avLst/>
          </a:prstGeom>
          <a:noFill/>
          <a:ln>
            <a:noFill/>
          </a:ln>
        </p:spPr>
      </p:pic>
      <p:sp>
        <p:nvSpPr>
          <p:cNvPr id="341" name="Google Shape;341;g266e0656619_0_438"/>
          <p:cNvSpPr txBox="1"/>
          <p:nvPr>
            <p:ph idx="1" type="body"/>
          </p:nvPr>
        </p:nvSpPr>
        <p:spPr>
          <a:xfrm>
            <a:off x="590175" y="2041038"/>
            <a:ext cx="5063400" cy="1211100"/>
          </a:xfrm>
          <a:prstGeom prst="rect">
            <a:avLst/>
          </a:prstGeom>
          <a:solidFill>
            <a:schemeClr val="dk1"/>
          </a:solidFill>
          <a:ln cap="flat" cmpd="sng" w="9525">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90000"/>
              </a:lnSpc>
              <a:spcBef>
                <a:spcPts val="0"/>
              </a:spcBef>
              <a:spcAft>
                <a:spcPts val="700"/>
              </a:spcAft>
              <a:buNone/>
            </a:pPr>
            <a:r>
              <a:rPr b="1" lang="en" sz="3000">
                <a:solidFill>
                  <a:schemeClr val="dk2"/>
                </a:solidFill>
                <a:latin typeface="Lexend"/>
                <a:ea typeface="Lexend"/>
                <a:cs typeface="Lexend"/>
                <a:sym typeface="Lexend"/>
              </a:rPr>
              <a:t>BRITAIN</a:t>
            </a:r>
            <a:r>
              <a:rPr b="1" lang="en" sz="3000">
                <a:solidFill>
                  <a:srgbClr val="93C47D"/>
                </a:solidFill>
                <a:latin typeface="Lexend"/>
                <a:ea typeface="Lexend"/>
                <a:cs typeface="Lexend"/>
                <a:sym typeface="Lexend"/>
              </a:rPr>
              <a:t> </a:t>
            </a:r>
            <a:r>
              <a:rPr lang="en" sz="2000">
                <a:latin typeface="Lexend"/>
                <a:ea typeface="Lexend"/>
                <a:cs typeface="Lexend"/>
                <a:sym typeface="Lexend"/>
              </a:rPr>
              <a:t>viewed Zionism as a way to secure their empire’s control of the region.</a:t>
            </a:r>
            <a:endParaRPr b="1" sz="2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5" name="Shape 345"/>
        <p:cNvGrpSpPr/>
        <p:nvPr/>
      </p:nvGrpSpPr>
      <p:grpSpPr>
        <a:xfrm>
          <a:off x="0" y="0"/>
          <a:ext cx="0" cy="0"/>
          <a:chOff x="0" y="0"/>
          <a:chExt cx="0" cy="0"/>
        </a:xfrm>
      </p:grpSpPr>
      <p:sp>
        <p:nvSpPr>
          <p:cNvPr id="346" name="Google Shape;346;p33"/>
          <p:cNvSpPr txBox="1"/>
          <p:nvPr/>
        </p:nvSpPr>
        <p:spPr>
          <a:xfrm>
            <a:off x="367150" y="244200"/>
            <a:ext cx="5303100" cy="59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999999"/>
                </a:solidFill>
                <a:latin typeface="Barlow Black"/>
                <a:ea typeface="Barlow Black"/>
                <a:cs typeface="Barlow Black"/>
                <a:sym typeface="Barlow Black"/>
              </a:rPr>
              <a:t>WHERE ARE WE? </a:t>
            </a:r>
            <a:endParaRPr b="0" i="0" sz="3000" u="none" cap="none" strike="noStrike">
              <a:solidFill>
                <a:srgbClr val="999999"/>
              </a:solidFill>
              <a:latin typeface="Barlow Black"/>
              <a:ea typeface="Barlow Black"/>
              <a:cs typeface="Barlow Black"/>
              <a:sym typeface="Barlow Black"/>
            </a:endParaRPr>
          </a:p>
        </p:txBody>
      </p:sp>
      <p:pic>
        <p:nvPicPr>
          <p:cNvPr id="347" name="Google Shape;347;p33"/>
          <p:cNvPicPr preferRelativeResize="0"/>
          <p:nvPr/>
        </p:nvPicPr>
        <p:blipFill rotWithShape="1">
          <a:blip r:embed="rId4">
            <a:alphaModFix/>
          </a:blip>
          <a:srcRect b="0" l="0" r="0" t="0"/>
          <a:stretch/>
        </p:blipFill>
        <p:spPr>
          <a:xfrm>
            <a:off x="619694" y="982100"/>
            <a:ext cx="7521750" cy="3883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g266e0656619_0_443"/>
          <p:cNvPicPr preferRelativeResize="0"/>
          <p:nvPr/>
        </p:nvPicPr>
        <p:blipFill rotWithShape="1">
          <a:blip r:embed="rId3">
            <a:alphaModFix/>
          </a:blip>
          <a:srcRect b="4718" l="5670" r="5314" t="4181"/>
          <a:stretch/>
        </p:blipFill>
        <p:spPr>
          <a:xfrm>
            <a:off x="5760475" y="-14581"/>
            <a:ext cx="3459725" cy="5172656"/>
          </a:xfrm>
          <a:prstGeom prst="rect">
            <a:avLst/>
          </a:prstGeom>
          <a:noFill/>
          <a:ln>
            <a:noFill/>
          </a:ln>
        </p:spPr>
      </p:pic>
      <p:sp>
        <p:nvSpPr>
          <p:cNvPr id="353" name="Google Shape;353;g266e0656619_0_443"/>
          <p:cNvSpPr txBox="1"/>
          <p:nvPr>
            <p:ph idx="1" type="body"/>
          </p:nvPr>
        </p:nvSpPr>
        <p:spPr>
          <a:xfrm>
            <a:off x="565275" y="1236150"/>
            <a:ext cx="5431800" cy="2671200"/>
          </a:xfrm>
          <a:prstGeom prst="rect">
            <a:avLst/>
          </a:prstGeom>
          <a:solidFill>
            <a:schemeClr val="dk1"/>
          </a:solidFill>
          <a:ln cap="flat" cmpd="sng" w="9525">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90000"/>
              </a:lnSpc>
              <a:spcBef>
                <a:spcPts val="0"/>
              </a:spcBef>
              <a:spcAft>
                <a:spcPts val="0"/>
              </a:spcAft>
              <a:buNone/>
            </a:pPr>
            <a:r>
              <a:rPr b="1" lang="en" sz="3000">
                <a:solidFill>
                  <a:schemeClr val="dk2"/>
                </a:solidFill>
                <a:latin typeface="Lexend"/>
                <a:ea typeface="Lexend"/>
                <a:cs typeface="Lexend"/>
                <a:sym typeface="Lexend"/>
              </a:rPr>
              <a:t>THE U.S. IS AN EMPIRE</a:t>
            </a:r>
            <a:r>
              <a:rPr b="1" lang="en" sz="3000">
                <a:solidFill>
                  <a:schemeClr val="dk2"/>
                </a:solidFill>
                <a:latin typeface="Lexend"/>
                <a:ea typeface="Lexend"/>
                <a:cs typeface="Lexend"/>
                <a:sym typeface="Lexend"/>
              </a:rPr>
              <a:t>.</a:t>
            </a:r>
            <a:r>
              <a:rPr b="1" lang="en" sz="3000">
                <a:solidFill>
                  <a:srgbClr val="93C47D"/>
                </a:solidFill>
                <a:latin typeface="Lexend"/>
                <a:ea typeface="Lexend"/>
                <a:cs typeface="Lexend"/>
                <a:sym typeface="Lexend"/>
              </a:rPr>
              <a:t> </a:t>
            </a:r>
            <a:endParaRPr b="1" sz="3000">
              <a:solidFill>
                <a:srgbClr val="93C47D"/>
              </a:solidFill>
              <a:latin typeface="Lexend"/>
              <a:ea typeface="Lexend"/>
              <a:cs typeface="Lexend"/>
              <a:sym typeface="Lexend"/>
            </a:endParaRPr>
          </a:p>
          <a:p>
            <a:pPr indent="0" lvl="0" marL="0" rtl="0" algn="just">
              <a:lnSpc>
                <a:spcPct val="90000"/>
              </a:lnSpc>
              <a:spcBef>
                <a:spcPts val="700"/>
              </a:spcBef>
              <a:spcAft>
                <a:spcPts val="0"/>
              </a:spcAft>
              <a:buNone/>
            </a:pPr>
            <a:r>
              <a:rPr lang="en" sz="2000">
                <a:latin typeface="Lexend"/>
                <a:ea typeface="Lexend"/>
                <a:cs typeface="Lexend"/>
                <a:sym typeface="Lexend"/>
              </a:rPr>
              <a:t>It dominates the people and land of the Global South to </a:t>
            </a:r>
            <a:r>
              <a:rPr b="1" lang="en" sz="2000">
                <a:latin typeface="Lexend"/>
                <a:ea typeface="Lexend"/>
                <a:cs typeface="Lexend"/>
                <a:sym typeface="Lexend"/>
              </a:rPr>
              <a:t>extract labor</a:t>
            </a:r>
            <a:r>
              <a:rPr lang="en" sz="2000">
                <a:latin typeface="Lexend"/>
                <a:ea typeface="Lexend"/>
                <a:cs typeface="Lexend"/>
                <a:sym typeface="Lexend"/>
              </a:rPr>
              <a:t> and </a:t>
            </a:r>
            <a:r>
              <a:rPr b="1" lang="en" sz="2000">
                <a:latin typeface="Lexend"/>
                <a:ea typeface="Lexend"/>
                <a:cs typeface="Lexend"/>
                <a:sym typeface="Lexend"/>
              </a:rPr>
              <a:t>resources</a:t>
            </a:r>
            <a:r>
              <a:rPr lang="en" sz="2000">
                <a:latin typeface="Lexend"/>
                <a:ea typeface="Lexend"/>
                <a:cs typeface="Lexend"/>
                <a:sym typeface="Lexend"/>
              </a:rPr>
              <a:t> (water, oil, metals, minerals) to fuel profits (</a:t>
            </a:r>
            <a:r>
              <a:rPr b="1" lang="en" sz="2000">
                <a:latin typeface="Lexend"/>
                <a:ea typeface="Lexend"/>
                <a:cs typeface="Lexend"/>
                <a:sym typeface="Lexend"/>
              </a:rPr>
              <a:t>money &gt; people</a:t>
            </a:r>
            <a:r>
              <a:rPr lang="en" sz="2000">
                <a:latin typeface="Lexend"/>
                <a:ea typeface="Lexend"/>
                <a:cs typeface="Lexend"/>
                <a:sym typeface="Lexend"/>
              </a:rPr>
              <a:t>). It relies on proxies to secure this domination. </a:t>
            </a:r>
            <a:endParaRPr sz="2000">
              <a:latin typeface="Lexend"/>
              <a:ea typeface="Lexend"/>
              <a:cs typeface="Lexend"/>
              <a:sym typeface="Lexend"/>
            </a:endParaRPr>
          </a:p>
          <a:p>
            <a:pPr indent="0" lvl="0" marL="0" rtl="0" algn="just">
              <a:lnSpc>
                <a:spcPct val="90000"/>
              </a:lnSpc>
              <a:spcBef>
                <a:spcPts val="700"/>
              </a:spcBef>
              <a:spcAft>
                <a:spcPts val="0"/>
              </a:spcAft>
              <a:buNone/>
            </a:pPr>
            <a:r>
              <a:t/>
            </a:r>
            <a:endParaRPr sz="2000">
              <a:latin typeface="Lexend"/>
              <a:ea typeface="Lexend"/>
              <a:cs typeface="Lexend"/>
              <a:sym typeface="Lexend"/>
            </a:endParaRPr>
          </a:p>
          <a:p>
            <a:pPr indent="0" lvl="0" marL="0" rtl="0" algn="just">
              <a:lnSpc>
                <a:spcPct val="90000"/>
              </a:lnSpc>
              <a:spcBef>
                <a:spcPts val="700"/>
              </a:spcBef>
              <a:spcAft>
                <a:spcPts val="700"/>
              </a:spcAft>
              <a:buNone/>
            </a:pPr>
            <a:r>
              <a:rPr lang="en" sz="2000">
                <a:latin typeface="Lexend"/>
                <a:ea typeface="Lexend"/>
                <a:cs typeface="Lexend"/>
                <a:sym typeface="Lexend"/>
              </a:rPr>
              <a:t>One of its proxies is Israel.</a:t>
            </a:r>
            <a:endParaRPr sz="2000">
              <a:latin typeface="Lexend"/>
              <a:ea typeface="Lexend"/>
              <a:cs typeface="Lexend"/>
              <a:sym typeface="Lexen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g266e0656619_0_448"/>
          <p:cNvPicPr preferRelativeResize="0"/>
          <p:nvPr/>
        </p:nvPicPr>
        <p:blipFill rotWithShape="1">
          <a:blip r:embed="rId3">
            <a:alphaModFix/>
          </a:blip>
          <a:srcRect b="4187" l="0" r="0" t="4178"/>
          <a:stretch/>
        </p:blipFill>
        <p:spPr>
          <a:xfrm>
            <a:off x="-53475" y="-92525"/>
            <a:ext cx="9144000" cy="5586225"/>
          </a:xfrm>
          <a:prstGeom prst="rect">
            <a:avLst/>
          </a:prstGeom>
          <a:noFill/>
          <a:ln>
            <a:noFill/>
          </a:ln>
        </p:spPr>
      </p:pic>
      <p:sp>
        <p:nvSpPr>
          <p:cNvPr id="359" name="Google Shape;359;g266e0656619_0_448"/>
          <p:cNvSpPr txBox="1"/>
          <p:nvPr/>
        </p:nvSpPr>
        <p:spPr>
          <a:xfrm>
            <a:off x="1524975" y="2882350"/>
            <a:ext cx="5987100" cy="10713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3600">
                <a:solidFill>
                  <a:srgbClr val="93C47D"/>
                </a:solidFill>
                <a:highlight>
                  <a:srgbClr val="000000"/>
                </a:highlight>
                <a:latin typeface="Lexend SemiBold"/>
                <a:ea typeface="Lexend SemiBold"/>
                <a:cs typeface="Lexend SemiBold"/>
                <a:sym typeface="Lexend SemiBold"/>
              </a:rPr>
              <a:t>HISTORICAL CONTEXT</a:t>
            </a:r>
            <a:endParaRPr sz="3600">
              <a:solidFill>
                <a:srgbClr val="93C47D"/>
              </a:solidFill>
              <a:highlight>
                <a:srgbClr val="000000"/>
              </a:highlight>
              <a:latin typeface="Lexend SemiBold"/>
              <a:ea typeface="Lexend SemiBold"/>
              <a:cs typeface="Lexend SemiBold"/>
              <a:sym typeface="Lexend SemiBold"/>
            </a:endParaRPr>
          </a:p>
          <a:p>
            <a:pPr indent="0" lvl="0" marL="0" rtl="0" algn="ctr">
              <a:lnSpc>
                <a:spcPct val="80000"/>
              </a:lnSpc>
              <a:spcBef>
                <a:spcPts val="0"/>
              </a:spcBef>
              <a:spcAft>
                <a:spcPts val="0"/>
              </a:spcAft>
              <a:buNone/>
            </a:pPr>
            <a:r>
              <a:rPr lang="en" sz="3600">
                <a:solidFill>
                  <a:schemeClr val="lt1"/>
                </a:solidFill>
                <a:highlight>
                  <a:srgbClr val="000000"/>
                </a:highlight>
                <a:latin typeface="Lexend SemiBold"/>
                <a:ea typeface="Lexend SemiBold"/>
                <a:cs typeface="Lexend SemiBold"/>
                <a:sym typeface="Lexend SemiBold"/>
              </a:rPr>
              <a:t>(1948-2005)</a:t>
            </a:r>
            <a:endParaRPr sz="3600">
              <a:solidFill>
                <a:schemeClr val="lt1"/>
              </a:solidFill>
              <a:highlight>
                <a:srgbClr val="000000"/>
              </a:highlight>
              <a:latin typeface="Lexend Light"/>
              <a:ea typeface="Lexend Light"/>
              <a:cs typeface="Lexend Light"/>
              <a:sym typeface="Lexend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3" name="Shape 363"/>
        <p:cNvGrpSpPr/>
        <p:nvPr/>
      </p:nvGrpSpPr>
      <p:grpSpPr>
        <a:xfrm>
          <a:off x="0" y="0"/>
          <a:ext cx="0" cy="0"/>
          <a:chOff x="0" y="0"/>
          <a:chExt cx="0" cy="0"/>
        </a:xfrm>
      </p:grpSpPr>
      <p:pic>
        <p:nvPicPr>
          <p:cNvPr id="364" name="Google Shape;364;g266e0656619_0_692"/>
          <p:cNvPicPr preferRelativeResize="0"/>
          <p:nvPr/>
        </p:nvPicPr>
        <p:blipFill>
          <a:blip r:embed="rId3">
            <a:alphaModFix/>
          </a:blip>
          <a:stretch>
            <a:fillRect/>
          </a:stretch>
        </p:blipFill>
        <p:spPr>
          <a:xfrm>
            <a:off x="5080662" y="-78025"/>
            <a:ext cx="4063338" cy="5221524"/>
          </a:xfrm>
          <a:prstGeom prst="rect">
            <a:avLst/>
          </a:prstGeom>
          <a:noFill/>
          <a:ln>
            <a:noFill/>
          </a:ln>
        </p:spPr>
      </p:pic>
      <p:sp>
        <p:nvSpPr>
          <p:cNvPr id="365" name="Google Shape;365;g266e0656619_0_692"/>
          <p:cNvSpPr txBox="1"/>
          <p:nvPr>
            <p:ph idx="1" type="body"/>
          </p:nvPr>
        </p:nvSpPr>
        <p:spPr>
          <a:xfrm>
            <a:off x="573175" y="1559100"/>
            <a:ext cx="6031200" cy="2402100"/>
          </a:xfrm>
          <a:prstGeom prst="rect">
            <a:avLst/>
          </a:prstGeom>
          <a:solidFill>
            <a:schemeClr val="dk1"/>
          </a:solidFill>
          <a:ln cap="flat" cmpd="sng" w="9525">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000">
                <a:latin typeface="Lexend"/>
                <a:ea typeface="Lexend"/>
                <a:cs typeface="Lexend"/>
                <a:sym typeface="Lexend"/>
              </a:rPr>
              <a:t>“The</a:t>
            </a:r>
            <a:r>
              <a:rPr b="1" lang="en" sz="3000">
                <a:solidFill>
                  <a:schemeClr val="dk2"/>
                </a:solidFill>
                <a:latin typeface="Lexend"/>
                <a:ea typeface="Lexend"/>
                <a:cs typeface="Lexend"/>
                <a:sym typeface="Lexend"/>
              </a:rPr>
              <a:t> right to </a:t>
            </a:r>
            <a:r>
              <a:rPr b="1" lang="en" sz="3000">
                <a:latin typeface="Lexend"/>
                <a:ea typeface="Lexend"/>
                <a:cs typeface="Lexend"/>
                <a:sym typeface="Lexend"/>
              </a:rPr>
              <a:t>exercise national </a:t>
            </a:r>
            <a:r>
              <a:rPr b="1" lang="en" sz="3000">
                <a:solidFill>
                  <a:schemeClr val="dk2"/>
                </a:solidFill>
                <a:latin typeface="Lexend"/>
                <a:ea typeface="Lexend"/>
                <a:cs typeface="Lexend"/>
                <a:sym typeface="Lexend"/>
              </a:rPr>
              <a:t>self-determination </a:t>
            </a:r>
            <a:r>
              <a:rPr b="1" lang="en" sz="3000">
                <a:latin typeface="Lexend"/>
                <a:ea typeface="Lexend"/>
                <a:cs typeface="Lexend"/>
                <a:sym typeface="Lexend"/>
              </a:rPr>
              <a:t>in the State of Israel is </a:t>
            </a:r>
            <a:r>
              <a:rPr b="1" lang="en" sz="3000">
                <a:solidFill>
                  <a:schemeClr val="dk2"/>
                </a:solidFill>
                <a:latin typeface="Lexend"/>
                <a:ea typeface="Lexend"/>
                <a:cs typeface="Lexend"/>
                <a:sym typeface="Lexend"/>
              </a:rPr>
              <a:t>unique to the Jewish people.</a:t>
            </a:r>
            <a:r>
              <a:rPr b="1" lang="en" sz="3000">
                <a:latin typeface="Lexend"/>
                <a:ea typeface="Lexend"/>
                <a:cs typeface="Lexend"/>
                <a:sym typeface="Lexend"/>
              </a:rPr>
              <a:t>”</a:t>
            </a:r>
            <a:endParaRPr b="1" sz="3000">
              <a:latin typeface="Lexend"/>
              <a:ea typeface="Lexend"/>
              <a:cs typeface="Lexend"/>
              <a:sym typeface="Lexend"/>
            </a:endParaRPr>
          </a:p>
          <a:p>
            <a:pPr indent="0" lvl="0" marL="0" rtl="0" algn="l">
              <a:lnSpc>
                <a:spcPct val="90000"/>
              </a:lnSpc>
              <a:spcBef>
                <a:spcPts val="1400"/>
              </a:spcBef>
              <a:spcAft>
                <a:spcPts val="700"/>
              </a:spcAft>
              <a:buNone/>
            </a:pPr>
            <a:r>
              <a:rPr b="1" lang="en" sz="3000">
                <a:latin typeface="Lexend"/>
                <a:ea typeface="Lexend"/>
                <a:cs typeface="Lexend"/>
                <a:sym typeface="Lexend"/>
              </a:rPr>
              <a:t>Israel’s Basic Law (2018)</a:t>
            </a:r>
            <a:endParaRPr b="1" sz="3000">
              <a:latin typeface="Lexend"/>
              <a:ea typeface="Lexend"/>
              <a:cs typeface="Lexend"/>
              <a:sym typeface="Lexen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9" name="Shape 369"/>
        <p:cNvGrpSpPr/>
        <p:nvPr/>
      </p:nvGrpSpPr>
      <p:grpSpPr>
        <a:xfrm>
          <a:off x="0" y="0"/>
          <a:ext cx="0" cy="0"/>
          <a:chOff x="0" y="0"/>
          <a:chExt cx="0" cy="0"/>
        </a:xfrm>
      </p:grpSpPr>
      <p:sp>
        <p:nvSpPr>
          <p:cNvPr id="370" name="Google Shape;370;p34"/>
          <p:cNvSpPr txBox="1"/>
          <p:nvPr/>
        </p:nvSpPr>
        <p:spPr>
          <a:xfrm>
            <a:off x="428700" y="321325"/>
            <a:ext cx="4599900" cy="97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BALFOUR DECLARATION</a:t>
            </a:r>
            <a:r>
              <a:rPr b="0" i="0" lang="en" sz="3000" u="none" cap="none" strike="noStrike">
                <a:solidFill>
                  <a:srgbClr val="999999"/>
                </a:solidFill>
                <a:latin typeface="Barlow Black"/>
                <a:ea typeface="Barlow Black"/>
                <a:cs typeface="Barlow Black"/>
                <a:sym typeface="Barlow Black"/>
              </a:rPr>
              <a:t>, 1917</a:t>
            </a:r>
            <a:endParaRPr b="0" i="0" sz="3000" u="none" cap="none" strike="noStrike">
              <a:solidFill>
                <a:srgbClr val="999999"/>
              </a:solidFill>
              <a:latin typeface="Barlow Black"/>
              <a:ea typeface="Barlow Black"/>
              <a:cs typeface="Barlow Black"/>
              <a:sym typeface="Barlow Black"/>
            </a:endParaRPr>
          </a:p>
        </p:txBody>
      </p:sp>
      <p:pic>
        <p:nvPicPr>
          <p:cNvPr id="371" name="Google Shape;371;p34"/>
          <p:cNvPicPr preferRelativeResize="0"/>
          <p:nvPr/>
        </p:nvPicPr>
        <p:blipFill rotWithShape="1">
          <a:blip r:embed="rId4">
            <a:alphaModFix/>
          </a:blip>
          <a:srcRect b="0" l="0" r="0" t="0"/>
          <a:stretch/>
        </p:blipFill>
        <p:spPr>
          <a:xfrm>
            <a:off x="5553100" y="1490350"/>
            <a:ext cx="590550" cy="628650"/>
          </a:xfrm>
          <a:prstGeom prst="rect">
            <a:avLst/>
          </a:prstGeom>
          <a:noFill/>
          <a:ln>
            <a:noFill/>
          </a:ln>
        </p:spPr>
      </p:pic>
      <p:sp>
        <p:nvSpPr>
          <p:cNvPr id="372" name="Google Shape;372;p34"/>
          <p:cNvSpPr txBox="1"/>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800"/>
              <a:buFont typeface="Arial"/>
              <a:buNone/>
            </a:pPr>
            <a:r>
              <a:t/>
            </a:r>
            <a:endParaRPr b="0" i="0" sz="1800" u="none" cap="none" strike="noStrike">
              <a:solidFill>
                <a:srgbClr val="737373"/>
              </a:solidFill>
              <a:latin typeface="Roboto"/>
              <a:ea typeface="Roboto"/>
              <a:cs typeface="Roboto"/>
              <a:sym typeface="Roboto"/>
            </a:endParaRPr>
          </a:p>
        </p:txBody>
      </p:sp>
      <p:pic>
        <p:nvPicPr>
          <p:cNvPr id="373" name="Google Shape;373;p34"/>
          <p:cNvPicPr preferRelativeResize="0"/>
          <p:nvPr/>
        </p:nvPicPr>
        <p:blipFill rotWithShape="1">
          <a:blip r:embed="rId5">
            <a:alphaModFix amt="48000"/>
          </a:blip>
          <a:srcRect b="0" l="0" r="0" t="0"/>
          <a:stretch/>
        </p:blipFill>
        <p:spPr>
          <a:xfrm>
            <a:off x="1187562" y="1016500"/>
            <a:ext cx="6965836" cy="3918276"/>
          </a:xfrm>
          <a:prstGeom prst="rect">
            <a:avLst/>
          </a:prstGeom>
          <a:noFill/>
          <a:ln>
            <a:noFill/>
          </a:ln>
        </p:spPr>
      </p:pic>
      <p:sp>
        <p:nvSpPr>
          <p:cNvPr id="374" name="Google Shape;374;p34"/>
          <p:cNvSpPr txBox="1"/>
          <p:nvPr/>
        </p:nvSpPr>
        <p:spPr>
          <a:xfrm>
            <a:off x="136575" y="2571750"/>
            <a:ext cx="9067800" cy="228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3A3A3A"/>
                </a:solidFill>
                <a:highlight>
                  <a:srgbClr val="FFF4DB"/>
                </a:highlight>
                <a:latin typeface="Barlow"/>
                <a:ea typeface="Barlow"/>
                <a:cs typeface="Barlow"/>
                <a:sym typeface="Barlow"/>
              </a:rPr>
              <a:t>His Majesty's Government view with favour the </a:t>
            </a:r>
            <a:r>
              <a:rPr b="1" i="0" lang="en" sz="2400" u="none" cap="none" strike="noStrike">
                <a:solidFill>
                  <a:srgbClr val="3A3A3A"/>
                </a:solidFill>
                <a:highlight>
                  <a:srgbClr val="FFF4DB"/>
                </a:highlight>
                <a:latin typeface="Barlow"/>
                <a:ea typeface="Barlow"/>
                <a:cs typeface="Barlow"/>
                <a:sym typeface="Barlow"/>
              </a:rPr>
              <a:t>establishment in Palestine of a national home for the Jewish people</a:t>
            </a:r>
            <a:r>
              <a:rPr b="0" i="0" lang="en" sz="2400" u="none" cap="none" strike="noStrike">
                <a:solidFill>
                  <a:srgbClr val="3A3A3A"/>
                </a:solidFill>
                <a:highlight>
                  <a:srgbClr val="FFF4DB"/>
                </a:highlight>
                <a:latin typeface="Barlow"/>
                <a:ea typeface="Barlow"/>
                <a:cs typeface="Barlow"/>
                <a:sym typeface="Barlow"/>
              </a:rPr>
              <a:t>… it being clearly understood that nothing shall be done which may prejudice the civil and religious rights of existing non-Jewish communities in Palestine...</a:t>
            </a:r>
            <a:endParaRPr b="0" i="0" sz="2400" u="none" cap="none" strike="noStrike">
              <a:solidFill>
                <a:srgbClr val="000000"/>
              </a:solidFill>
              <a:latin typeface="Barlow"/>
              <a:ea typeface="Barlow"/>
              <a:cs typeface="Barlow"/>
              <a:sym typeface="Barlow"/>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8" name="Shape 378"/>
        <p:cNvGrpSpPr/>
        <p:nvPr/>
      </p:nvGrpSpPr>
      <p:grpSpPr>
        <a:xfrm>
          <a:off x="0" y="0"/>
          <a:ext cx="0" cy="0"/>
          <a:chOff x="0" y="0"/>
          <a:chExt cx="0" cy="0"/>
        </a:xfrm>
      </p:grpSpPr>
      <p:sp>
        <p:nvSpPr>
          <p:cNvPr id="379" name="Google Shape;379;p35"/>
          <p:cNvSpPr txBox="1"/>
          <p:nvPr/>
        </p:nvSpPr>
        <p:spPr>
          <a:xfrm>
            <a:off x="204725" y="163300"/>
            <a:ext cx="4599900" cy="97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BRITISH MANDATE</a:t>
            </a:r>
            <a:r>
              <a:rPr b="0" i="0" lang="en" sz="3000" u="none" cap="none" strike="noStrike">
                <a:solidFill>
                  <a:srgbClr val="999999"/>
                </a:solidFill>
                <a:latin typeface="Barlow Black"/>
                <a:ea typeface="Barlow Black"/>
                <a:cs typeface="Barlow Black"/>
                <a:sym typeface="Barlow Black"/>
              </a:rPr>
              <a:t>, 1917-1948</a:t>
            </a:r>
            <a:endParaRPr b="0" i="0" sz="3000" u="none" cap="none" strike="noStrike">
              <a:solidFill>
                <a:srgbClr val="999999"/>
              </a:solidFill>
              <a:latin typeface="Barlow Black"/>
              <a:ea typeface="Barlow Black"/>
              <a:cs typeface="Barlow Black"/>
              <a:sym typeface="Barlow Black"/>
            </a:endParaRPr>
          </a:p>
        </p:txBody>
      </p:sp>
      <p:sp>
        <p:nvSpPr>
          <p:cNvPr id="380" name="Google Shape;380;p35"/>
          <p:cNvSpPr txBox="1"/>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800"/>
              <a:buFont typeface="Arial"/>
              <a:buNone/>
            </a:pPr>
            <a:r>
              <a:t/>
            </a:r>
            <a:endParaRPr b="0" i="0" sz="1800" u="none" cap="none" strike="noStrike">
              <a:solidFill>
                <a:srgbClr val="737373"/>
              </a:solidFill>
              <a:latin typeface="Roboto"/>
              <a:ea typeface="Roboto"/>
              <a:cs typeface="Roboto"/>
              <a:sym typeface="Roboto"/>
            </a:endParaRPr>
          </a:p>
        </p:txBody>
      </p:sp>
      <p:pic>
        <p:nvPicPr>
          <p:cNvPr id="381" name="Google Shape;381;p35"/>
          <p:cNvPicPr preferRelativeResize="0"/>
          <p:nvPr/>
        </p:nvPicPr>
        <p:blipFill rotWithShape="1">
          <a:blip r:embed="rId4">
            <a:alphaModFix/>
          </a:blip>
          <a:srcRect b="0" l="0" r="0" t="0"/>
          <a:stretch/>
        </p:blipFill>
        <p:spPr>
          <a:xfrm>
            <a:off x="204725" y="1300101"/>
            <a:ext cx="4599900" cy="3329175"/>
          </a:xfrm>
          <a:prstGeom prst="rect">
            <a:avLst/>
          </a:prstGeom>
          <a:noFill/>
          <a:ln>
            <a:noFill/>
          </a:ln>
        </p:spPr>
      </p:pic>
      <p:pic>
        <p:nvPicPr>
          <p:cNvPr id="382" name="Google Shape;382;p35"/>
          <p:cNvPicPr preferRelativeResize="0"/>
          <p:nvPr/>
        </p:nvPicPr>
        <p:blipFill rotWithShape="1">
          <a:blip r:embed="rId5">
            <a:alphaModFix/>
          </a:blip>
          <a:srcRect b="0" l="0" r="0" t="0"/>
          <a:stretch/>
        </p:blipFill>
        <p:spPr>
          <a:xfrm>
            <a:off x="5549600" y="101198"/>
            <a:ext cx="3194125" cy="2233727"/>
          </a:xfrm>
          <a:prstGeom prst="rect">
            <a:avLst/>
          </a:prstGeom>
          <a:noFill/>
          <a:ln>
            <a:noFill/>
          </a:ln>
        </p:spPr>
      </p:pic>
      <p:sp>
        <p:nvSpPr>
          <p:cNvPr id="383" name="Google Shape;383;p35"/>
          <p:cNvSpPr txBox="1"/>
          <p:nvPr/>
        </p:nvSpPr>
        <p:spPr>
          <a:xfrm>
            <a:off x="5457125" y="2236484"/>
            <a:ext cx="3621900" cy="41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arlow"/>
                <a:ea typeface="Barlow"/>
                <a:cs typeface="Barlow"/>
                <a:sym typeface="Barlow"/>
              </a:rPr>
              <a:t>Jewish migration and pre-state structures </a:t>
            </a:r>
            <a:endParaRPr b="0" i="0" sz="1400" u="none" cap="none" strike="noStrike">
              <a:solidFill>
                <a:srgbClr val="000000"/>
              </a:solidFill>
              <a:latin typeface="Barlow"/>
              <a:ea typeface="Barlow"/>
              <a:cs typeface="Barlow"/>
              <a:sym typeface="Barlow"/>
            </a:endParaRPr>
          </a:p>
        </p:txBody>
      </p:sp>
      <p:pic>
        <p:nvPicPr>
          <p:cNvPr id="384" name="Google Shape;384;p35"/>
          <p:cNvPicPr preferRelativeResize="0"/>
          <p:nvPr/>
        </p:nvPicPr>
        <p:blipFill rotWithShape="1">
          <a:blip r:embed="rId6">
            <a:alphaModFix/>
          </a:blip>
          <a:srcRect b="0" l="0" r="0" t="0"/>
          <a:stretch/>
        </p:blipFill>
        <p:spPr>
          <a:xfrm>
            <a:off x="5457112" y="2746825"/>
            <a:ext cx="3379101" cy="2117214"/>
          </a:xfrm>
          <a:prstGeom prst="rect">
            <a:avLst/>
          </a:prstGeom>
          <a:noFill/>
          <a:ln>
            <a:noFill/>
          </a:ln>
        </p:spPr>
      </p:pic>
      <p:sp>
        <p:nvSpPr>
          <p:cNvPr id="385" name="Google Shape;385;p35"/>
          <p:cNvSpPr txBox="1"/>
          <p:nvPr/>
        </p:nvSpPr>
        <p:spPr>
          <a:xfrm>
            <a:off x="5968475" y="4802400"/>
            <a:ext cx="2599200" cy="34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arlow"/>
                <a:ea typeface="Barlow"/>
                <a:cs typeface="Barlow"/>
                <a:sym typeface="Barlow"/>
              </a:rPr>
              <a:t>Arab Revolt 1936-1939</a:t>
            </a:r>
            <a:endParaRPr b="0" i="0" sz="1400" u="none" cap="none" strike="noStrike">
              <a:solidFill>
                <a:srgbClr val="000000"/>
              </a:solidFill>
              <a:latin typeface="Barlow"/>
              <a:ea typeface="Barlow"/>
              <a:cs typeface="Barlow"/>
              <a:sym typeface="Barlow"/>
            </a:endParaRPr>
          </a:p>
        </p:txBody>
      </p:sp>
      <p:sp>
        <p:nvSpPr>
          <p:cNvPr id="386" name="Google Shape;386;p35"/>
          <p:cNvSpPr txBox="1"/>
          <p:nvPr/>
        </p:nvSpPr>
        <p:spPr>
          <a:xfrm>
            <a:off x="557675" y="4629275"/>
            <a:ext cx="3894000" cy="34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arlow"/>
                <a:ea typeface="Barlow"/>
                <a:cs typeface="Barlow"/>
                <a:sym typeface="Barlow"/>
              </a:rPr>
              <a:t>British administrative and military control</a:t>
            </a:r>
            <a:endParaRPr b="0" i="0" sz="1400" u="none" cap="none" strike="noStrike">
              <a:solidFill>
                <a:srgbClr val="000000"/>
              </a:solidFill>
              <a:latin typeface="Barlow"/>
              <a:ea typeface="Barlow"/>
              <a:cs typeface="Barlow"/>
              <a:sym typeface="Barlow"/>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0" name="Shape 390"/>
        <p:cNvGrpSpPr/>
        <p:nvPr/>
      </p:nvGrpSpPr>
      <p:grpSpPr>
        <a:xfrm>
          <a:off x="0" y="0"/>
          <a:ext cx="0" cy="0"/>
          <a:chOff x="0" y="0"/>
          <a:chExt cx="0" cy="0"/>
        </a:xfrm>
      </p:grpSpPr>
      <p:sp>
        <p:nvSpPr>
          <p:cNvPr id="391" name="Google Shape;391;p36"/>
          <p:cNvSpPr txBox="1"/>
          <p:nvPr/>
        </p:nvSpPr>
        <p:spPr>
          <a:xfrm>
            <a:off x="2892200" y="595175"/>
            <a:ext cx="4599900" cy="97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PARTITION PLAN</a:t>
            </a:r>
            <a:r>
              <a:rPr b="0" i="0" lang="en" sz="3000" u="none" cap="none" strike="noStrike">
                <a:solidFill>
                  <a:srgbClr val="999999"/>
                </a:solidFill>
                <a:latin typeface="Barlow Black"/>
                <a:ea typeface="Barlow Black"/>
                <a:cs typeface="Barlow Black"/>
                <a:sym typeface="Barlow Black"/>
              </a:rPr>
              <a:t>, 1947</a:t>
            </a:r>
            <a:endParaRPr b="0" i="0" sz="3000" u="none" cap="none" strike="noStrike">
              <a:solidFill>
                <a:srgbClr val="999999"/>
              </a:solidFill>
              <a:latin typeface="Barlow Black"/>
              <a:ea typeface="Barlow Black"/>
              <a:cs typeface="Barlow Black"/>
              <a:sym typeface="Barlow Black"/>
            </a:endParaRPr>
          </a:p>
        </p:txBody>
      </p:sp>
      <p:sp>
        <p:nvSpPr>
          <p:cNvPr id="392" name="Google Shape;392;p36"/>
          <p:cNvSpPr txBox="1"/>
          <p:nvPr/>
        </p:nvSpPr>
        <p:spPr>
          <a:xfrm>
            <a:off x="421200" y="889800"/>
            <a:ext cx="5590200" cy="336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Barlow"/>
              <a:ea typeface="Barlow"/>
              <a:cs typeface="Barlow"/>
              <a:sym typeface="Barlow"/>
            </a:endParaRPr>
          </a:p>
          <a:p>
            <a:pPr indent="0" lvl="0" marL="0" marR="0" rtl="0" algn="l">
              <a:lnSpc>
                <a:spcPct val="100000"/>
              </a:lnSpc>
              <a:spcBef>
                <a:spcPts val="1600"/>
              </a:spcBef>
              <a:spcAft>
                <a:spcPts val="1600"/>
              </a:spcAft>
              <a:buClr>
                <a:srgbClr val="000000"/>
              </a:buClr>
              <a:buSzPts val="1800"/>
              <a:buFont typeface="Arial"/>
              <a:buNone/>
            </a:pPr>
            <a:r>
              <a:t/>
            </a:r>
            <a:endParaRPr b="0" i="0" sz="1800" u="none" cap="none" strike="noStrike">
              <a:solidFill>
                <a:srgbClr val="000000"/>
              </a:solidFill>
              <a:latin typeface="Barlow"/>
              <a:ea typeface="Barlow"/>
              <a:cs typeface="Barlow"/>
              <a:sym typeface="Barlow"/>
            </a:endParaRPr>
          </a:p>
        </p:txBody>
      </p:sp>
      <p:pic>
        <p:nvPicPr>
          <p:cNvPr id="393" name="Google Shape;393;p36"/>
          <p:cNvPicPr preferRelativeResize="0"/>
          <p:nvPr/>
        </p:nvPicPr>
        <p:blipFill rotWithShape="1">
          <a:blip r:embed="rId4">
            <a:alphaModFix/>
          </a:blip>
          <a:srcRect b="0" l="0" r="0" t="0"/>
          <a:stretch/>
        </p:blipFill>
        <p:spPr>
          <a:xfrm>
            <a:off x="15587" y="0"/>
            <a:ext cx="2790613" cy="5143500"/>
          </a:xfrm>
          <a:prstGeom prst="rect">
            <a:avLst/>
          </a:prstGeom>
          <a:noFill/>
          <a:ln>
            <a:noFill/>
          </a:ln>
        </p:spPr>
      </p:pic>
      <p:sp>
        <p:nvSpPr>
          <p:cNvPr id="394" name="Google Shape;394;p36"/>
          <p:cNvSpPr txBox="1"/>
          <p:nvPr/>
        </p:nvSpPr>
        <p:spPr>
          <a:xfrm>
            <a:off x="2892200" y="1117200"/>
            <a:ext cx="6048900" cy="40263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00000"/>
              </a:lnSpc>
              <a:spcBef>
                <a:spcPts val="0"/>
              </a:spcBef>
              <a:spcAft>
                <a:spcPts val="0"/>
              </a:spcAft>
              <a:buClr>
                <a:schemeClr val="dk1"/>
              </a:buClr>
              <a:buSzPts val="1600"/>
              <a:buFont typeface="Barlow"/>
              <a:buChar char="●"/>
            </a:pPr>
            <a:r>
              <a:rPr b="0" i="0" lang="en" sz="1600" u="none" cap="none" strike="noStrike">
                <a:solidFill>
                  <a:schemeClr val="dk1"/>
                </a:solidFill>
                <a:latin typeface="Barlow"/>
                <a:ea typeface="Barlow"/>
                <a:cs typeface="Barlow"/>
                <a:sym typeface="Barlow"/>
              </a:rPr>
              <a:t>Resolution 181, passed on November 29, 1947, called for the partition of Palestine into Jewish and Arab states.</a:t>
            </a:r>
            <a:endParaRPr b="0" i="0" sz="1600" u="none" cap="none" strike="noStrike">
              <a:solidFill>
                <a:schemeClr val="dk1"/>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Barlow"/>
              <a:ea typeface="Barlow"/>
              <a:cs typeface="Barlow"/>
              <a:sym typeface="Barlow"/>
            </a:endParaRPr>
          </a:p>
          <a:p>
            <a:pPr indent="-330200" lvl="0" marL="457200" marR="0" rtl="0" algn="l">
              <a:lnSpc>
                <a:spcPct val="100000"/>
              </a:lnSpc>
              <a:spcBef>
                <a:spcPts val="0"/>
              </a:spcBef>
              <a:spcAft>
                <a:spcPts val="0"/>
              </a:spcAft>
              <a:buClr>
                <a:schemeClr val="dk1"/>
              </a:buClr>
              <a:buSzPts val="1600"/>
              <a:buFont typeface="Barlow"/>
              <a:buChar char="●"/>
            </a:pPr>
            <a:r>
              <a:rPr b="0" i="0" lang="en" sz="1600" u="none" cap="none" strike="noStrike">
                <a:solidFill>
                  <a:schemeClr val="dk1"/>
                </a:solidFill>
                <a:latin typeface="Barlow"/>
                <a:ea typeface="Barlow"/>
                <a:cs typeface="Barlow"/>
                <a:sym typeface="Barlow"/>
              </a:rPr>
              <a:t>Despite the fact that Zionist settlers made up only one third of the population in Mandatory Palestine by 1947 and only owned 7% of private land, the U.N. plan allocated ~55% of the territory to the proposed Jewish state and just 42% to the proposed Arab state.</a:t>
            </a:r>
            <a:endParaRPr b="0" i="0" sz="1600" u="none" cap="none" strike="noStrike">
              <a:solidFill>
                <a:schemeClr val="dk1"/>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Barlow"/>
              <a:ea typeface="Barlow"/>
              <a:cs typeface="Barlow"/>
              <a:sym typeface="Barlow"/>
            </a:endParaRPr>
          </a:p>
          <a:p>
            <a:pPr indent="-330200" lvl="0" marL="457200" marR="0" rtl="0" algn="l">
              <a:lnSpc>
                <a:spcPct val="100000"/>
              </a:lnSpc>
              <a:spcBef>
                <a:spcPts val="0"/>
              </a:spcBef>
              <a:spcAft>
                <a:spcPts val="0"/>
              </a:spcAft>
              <a:buClr>
                <a:schemeClr val="dk1"/>
              </a:buClr>
              <a:buSzPts val="1600"/>
              <a:buFont typeface="Barlow"/>
              <a:buChar char="●"/>
            </a:pPr>
            <a:r>
              <a:rPr b="0" i="0" lang="en" sz="1600" u="none" cap="none" strike="noStrike">
                <a:solidFill>
                  <a:schemeClr val="dk1"/>
                </a:solidFill>
                <a:latin typeface="Barlow"/>
                <a:ea typeface="Barlow"/>
                <a:cs typeface="Barlow"/>
                <a:sym typeface="Barlow"/>
              </a:rPr>
              <a:t>The Arab Higher Committee (the main political leadership of the Palestinian national movement between 1937-1948) rejected the U.N. plan on the grounds that the Palestinian people should not be forced to give up more than half of their country and forfeit their own nationalist aspirations. </a:t>
            </a:r>
            <a:endParaRPr b="0" i="0" sz="1600" u="none" cap="none" strike="noStrike">
              <a:solidFill>
                <a:schemeClr val="dk1"/>
              </a:solidFill>
              <a:latin typeface="Barlow"/>
              <a:ea typeface="Barlow"/>
              <a:cs typeface="Barlow"/>
              <a:sym typeface="Barlow"/>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8" name="Shape 268"/>
        <p:cNvGrpSpPr/>
        <p:nvPr/>
      </p:nvGrpSpPr>
      <p:grpSpPr>
        <a:xfrm>
          <a:off x="0" y="0"/>
          <a:ext cx="0" cy="0"/>
          <a:chOff x="0" y="0"/>
          <a:chExt cx="0" cy="0"/>
        </a:xfrm>
      </p:grpSpPr>
      <p:sp>
        <p:nvSpPr>
          <p:cNvPr id="269" name="Google Shape;269;p2"/>
          <p:cNvSpPr txBox="1"/>
          <p:nvPr>
            <p:ph idx="1" type="subTitle"/>
          </p:nvPr>
        </p:nvSpPr>
        <p:spPr>
          <a:xfrm>
            <a:off x="235500" y="1478100"/>
            <a:ext cx="6557400" cy="325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400">
                <a:solidFill>
                  <a:srgbClr val="999999"/>
                </a:solidFill>
                <a:latin typeface="Barlow Black"/>
                <a:ea typeface="Barlow Black"/>
                <a:cs typeface="Barlow Black"/>
                <a:sym typeface="Barlow Black"/>
              </a:rPr>
              <a:t>The </a:t>
            </a:r>
            <a:r>
              <a:rPr lang="en" sz="2400">
                <a:solidFill>
                  <a:srgbClr val="000000"/>
                </a:solidFill>
                <a:latin typeface="Barlow Black"/>
                <a:ea typeface="Barlow Black"/>
                <a:cs typeface="Barlow Black"/>
                <a:sym typeface="Barlow Black"/>
              </a:rPr>
              <a:t>Palestinian Youth Movement </a:t>
            </a:r>
            <a:r>
              <a:rPr lang="en" sz="2400">
                <a:solidFill>
                  <a:srgbClr val="999999"/>
                </a:solidFill>
                <a:latin typeface="Barlow Black"/>
                <a:ea typeface="Barlow Black"/>
                <a:cs typeface="Barlow Black"/>
                <a:sym typeface="Barlow Black"/>
              </a:rPr>
              <a:t>(PYM) is a independent, grassroots movement of Palestinian and Arab youth in diaspora.</a:t>
            </a:r>
            <a:endParaRPr sz="2400">
              <a:solidFill>
                <a:srgbClr val="999999"/>
              </a:solidFill>
              <a:latin typeface="Barlow Black"/>
              <a:ea typeface="Barlow Black"/>
              <a:cs typeface="Barlow Black"/>
              <a:sym typeface="Barlow Black"/>
            </a:endParaRPr>
          </a:p>
          <a:p>
            <a:pPr indent="0" lvl="0" marL="0" rtl="0" algn="l">
              <a:lnSpc>
                <a:spcPct val="100000"/>
              </a:lnSpc>
              <a:spcBef>
                <a:spcPts val="0"/>
              </a:spcBef>
              <a:spcAft>
                <a:spcPts val="0"/>
              </a:spcAft>
              <a:buClr>
                <a:schemeClr val="dk1"/>
              </a:buClr>
              <a:buSzPts val="1100"/>
              <a:buFont typeface="Arial"/>
              <a:buNone/>
            </a:pPr>
            <a:r>
              <a:t/>
            </a:r>
            <a:endParaRPr sz="2400">
              <a:solidFill>
                <a:srgbClr val="999999"/>
              </a:solidFill>
              <a:latin typeface="Barlow Black"/>
              <a:ea typeface="Barlow Black"/>
              <a:cs typeface="Barlow Black"/>
              <a:sym typeface="Barlow Black"/>
            </a:endParaRPr>
          </a:p>
          <a:p>
            <a:pPr indent="0" lvl="0" marL="0" rtl="0" algn="l">
              <a:lnSpc>
                <a:spcPct val="100000"/>
              </a:lnSpc>
              <a:spcBef>
                <a:spcPts val="0"/>
              </a:spcBef>
              <a:spcAft>
                <a:spcPts val="0"/>
              </a:spcAft>
              <a:buClr>
                <a:schemeClr val="dk1"/>
              </a:buClr>
              <a:buSzPts val="1100"/>
              <a:buFont typeface="Arial"/>
              <a:buNone/>
            </a:pPr>
            <a:r>
              <a:rPr lang="en" sz="2400">
                <a:solidFill>
                  <a:srgbClr val="999999"/>
                </a:solidFill>
                <a:latin typeface="Barlow Black"/>
                <a:ea typeface="Barlow Black"/>
                <a:cs typeface="Barlow Black"/>
                <a:sym typeface="Barlow Black"/>
              </a:rPr>
              <a:t>We work towards the </a:t>
            </a:r>
            <a:r>
              <a:rPr lang="en" sz="2400">
                <a:solidFill>
                  <a:srgbClr val="000000"/>
                </a:solidFill>
                <a:latin typeface="Barlow Black"/>
                <a:ea typeface="Barlow Black"/>
                <a:cs typeface="Barlow Black"/>
                <a:sym typeface="Barlow Black"/>
              </a:rPr>
              <a:t>liberation of our land and people</a:t>
            </a:r>
            <a:r>
              <a:rPr lang="en" sz="2400">
                <a:solidFill>
                  <a:srgbClr val="999999"/>
                </a:solidFill>
                <a:latin typeface="Barlow Black"/>
                <a:ea typeface="Barlow Black"/>
                <a:cs typeface="Barlow Black"/>
                <a:sym typeface="Barlow Black"/>
              </a:rPr>
              <a:t>, dismantling Zionism in every form, and for the right of return of all refugees. </a:t>
            </a:r>
            <a:endParaRPr sz="2400">
              <a:solidFill>
                <a:srgbClr val="999999"/>
              </a:solidFill>
              <a:latin typeface="Barlow Black"/>
              <a:ea typeface="Barlow Black"/>
              <a:cs typeface="Barlow Black"/>
              <a:sym typeface="Barlow Black"/>
            </a:endParaRPr>
          </a:p>
        </p:txBody>
      </p:sp>
      <p:sp>
        <p:nvSpPr>
          <p:cNvPr id="270" name="Google Shape;270;p2"/>
          <p:cNvSpPr txBox="1"/>
          <p:nvPr>
            <p:ph type="ctrTitle"/>
          </p:nvPr>
        </p:nvSpPr>
        <p:spPr>
          <a:xfrm>
            <a:off x="235500" y="444900"/>
            <a:ext cx="6479700" cy="1033200"/>
          </a:xfrm>
          <a:prstGeom prst="rect">
            <a:avLst/>
          </a:prstGeom>
          <a:noFill/>
          <a:ln>
            <a:noFill/>
          </a:ln>
        </p:spPr>
        <p:txBody>
          <a:bodyPr anchorCtr="0" anchor="b" bIns="91425" lIns="91425" spcFirstLastPara="1" rIns="91425" wrap="square" tIns="91425">
            <a:noAutofit/>
          </a:bodyPr>
          <a:lstStyle/>
          <a:p>
            <a:pPr indent="0" lvl="0" marL="0" rtl="0" algn="ctr">
              <a:lnSpc>
                <a:spcPct val="75000"/>
              </a:lnSpc>
              <a:spcBef>
                <a:spcPts val="0"/>
              </a:spcBef>
              <a:spcAft>
                <a:spcPts val="0"/>
              </a:spcAft>
              <a:buSzPts val="5200"/>
              <a:buNone/>
            </a:pPr>
            <a:r>
              <a:t/>
            </a:r>
            <a:endParaRPr b="1">
              <a:latin typeface="Barlow"/>
              <a:ea typeface="Barlow"/>
              <a:cs typeface="Barlow"/>
              <a:sym typeface="Barlow"/>
            </a:endParaRPr>
          </a:p>
          <a:p>
            <a:pPr indent="0" lvl="0" marL="0" rtl="0" algn="l">
              <a:lnSpc>
                <a:spcPct val="75000"/>
              </a:lnSpc>
              <a:spcBef>
                <a:spcPts val="0"/>
              </a:spcBef>
              <a:spcAft>
                <a:spcPts val="0"/>
              </a:spcAft>
              <a:buClr>
                <a:schemeClr val="dk1"/>
              </a:buClr>
              <a:buSzPts val="1100"/>
              <a:buFont typeface="Arial"/>
              <a:buNone/>
            </a:pPr>
            <a:r>
              <a:rPr lang="en" sz="5800">
                <a:solidFill>
                  <a:srgbClr val="000000"/>
                </a:solidFill>
                <a:latin typeface="Barlow Black"/>
                <a:ea typeface="Barlow Black"/>
                <a:cs typeface="Barlow Black"/>
                <a:sym typeface="Barlow Black"/>
              </a:rPr>
              <a:t>WHO ARE WE? </a:t>
            </a:r>
            <a:endParaRPr b="1" sz="5000">
              <a:solidFill>
                <a:srgbClr val="000000"/>
              </a:solidFill>
              <a:latin typeface="Barlow"/>
              <a:ea typeface="Barlow"/>
              <a:cs typeface="Barlow"/>
              <a:sym typeface="Barlow"/>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8" name="Shape 398"/>
        <p:cNvGrpSpPr/>
        <p:nvPr/>
      </p:nvGrpSpPr>
      <p:grpSpPr>
        <a:xfrm>
          <a:off x="0" y="0"/>
          <a:ext cx="0" cy="0"/>
          <a:chOff x="0" y="0"/>
          <a:chExt cx="0" cy="0"/>
        </a:xfrm>
      </p:grpSpPr>
      <p:sp>
        <p:nvSpPr>
          <p:cNvPr id="399" name="Google Shape;399;p37"/>
          <p:cNvSpPr txBox="1"/>
          <p:nvPr/>
        </p:nvSpPr>
        <p:spPr>
          <a:xfrm>
            <a:off x="204725" y="235125"/>
            <a:ext cx="4599900" cy="97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PLAN DALET</a:t>
            </a:r>
            <a:r>
              <a:rPr b="0" i="0" lang="en" sz="3000" u="none" cap="none" strike="noStrike">
                <a:solidFill>
                  <a:srgbClr val="999999"/>
                </a:solidFill>
                <a:latin typeface="Barlow Black"/>
                <a:ea typeface="Barlow Black"/>
                <a:cs typeface="Barlow Black"/>
                <a:sym typeface="Barlow Black"/>
              </a:rPr>
              <a:t>, 1948</a:t>
            </a:r>
            <a:endParaRPr b="0" i="0" sz="3000" u="none" cap="none" strike="noStrike">
              <a:solidFill>
                <a:srgbClr val="999999"/>
              </a:solidFill>
              <a:latin typeface="Barlow Black"/>
              <a:ea typeface="Barlow Black"/>
              <a:cs typeface="Barlow Black"/>
              <a:sym typeface="Barlow Black"/>
            </a:endParaRPr>
          </a:p>
        </p:txBody>
      </p:sp>
      <p:sp>
        <p:nvSpPr>
          <p:cNvPr id="400" name="Google Shape;400;p37"/>
          <p:cNvSpPr txBox="1"/>
          <p:nvPr/>
        </p:nvSpPr>
        <p:spPr>
          <a:xfrm>
            <a:off x="204725" y="889800"/>
            <a:ext cx="5043000" cy="401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arlow"/>
                <a:ea typeface="Barlow"/>
                <a:cs typeface="Barlow"/>
                <a:sym typeface="Barlow"/>
              </a:rPr>
              <a:t>Blueprint for the </a:t>
            </a:r>
            <a:r>
              <a:rPr b="0" i="0" lang="en" sz="1400" u="none" cap="none" strike="noStrike">
                <a:solidFill>
                  <a:srgbClr val="000000"/>
                </a:solidFill>
                <a:highlight>
                  <a:srgbClr val="FFFF00"/>
                </a:highlight>
                <a:latin typeface="Barlow"/>
                <a:ea typeface="Barlow"/>
                <a:cs typeface="Barlow"/>
                <a:sym typeface="Barlow"/>
              </a:rPr>
              <a:t>ethnic cleansing of Palestine</a:t>
            </a:r>
            <a:r>
              <a:rPr lang="en">
                <a:latin typeface="Barlow"/>
                <a:ea typeface="Barlow"/>
                <a:cs typeface="Barlow"/>
                <a:sym typeface="Barlow"/>
              </a:rPr>
              <a:t>: </a:t>
            </a:r>
            <a:endParaRPr>
              <a:latin typeface="Barlow"/>
              <a:ea typeface="Barlow"/>
              <a:cs typeface="Barlow"/>
              <a:sym typeface="Barlow"/>
            </a:endParaRPr>
          </a:p>
          <a:p>
            <a:pPr indent="0" lvl="0" marL="0" marR="0" rtl="0" algn="l">
              <a:lnSpc>
                <a:spcPct val="100000"/>
              </a:lnSpc>
              <a:spcBef>
                <a:spcPts val="0"/>
              </a:spcBef>
              <a:spcAft>
                <a:spcPts val="0"/>
              </a:spcAft>
              <a:buClr>
                <a:srgbClr val="000000"/>
              </a:buClr>
              <a:buSzPts val="1400"/>
              <a:buFont typeface="Arial"/>
              <a:buNone/>
            </a:pPr>
            <a:r>
              <a:rPr b="0" i="0" lang="en" sz="1200" u="none" cap="none" strike="noStrike">
                <a:solidFill>
                  <a:schemeClr val="dk1"/>
                </a:solidFill>
                <a:latin typeface="Barlow"/>
                <a:ea typeface="Barlow"/>
                <a:cs typeface="Barlow"/>
                <a:sym typeface="Barlow"/>
              </a:rPr>
              <a:t>Specified which Palestinian population centers should be targeted and laid out in detail a plan for their forcible depopulation and destruction</a:t>
            </a:r>
            <a:endParaRPr b="0" i="0" sz="1200" u="none" cap="none" strike="noStrike">
              <a:solidFill>
                <a:schemeClr val="dk1"/>
              </a:solidFill>
              <a:latin typeface="Barlow"/>
              <a:ea typeface="Barlow"/>
              <a:cs typeface="Barlow"/>
              <a:sym typeface="Barlow"/>
            </a:endParaRPr>
          </a:p>
          <a:p>
            <a:pPr indent="0" lvl="0" marL="0" marR="0" rtl="0" algn="l">
              <a:lnSpc>
                <a:spcPct val="115000"/>
              </a:lnSpc>
              <a:spcBef>
                <a:spcPts val="1600"/>
              </a:spcBef>
              <a:spcAft>
                <a:spcPts val="0"/>
              </a:spcAft>
              <a:buClr>
                <a:srgbClr val="000000"/>
              </a:buClr>
              <a:buSzPts val="1400"/>
              <a:buFont typeface="Arial"/>
              <a:buNone/>
            </a:pPr>
            <a:r>
              <a:rPr b="0" i="0" lang="en" sz="1400" u="none" cap="none" strike="noStrike">
                <a:solidFill>
                  <a:schemeClr val="dk1"/>
                </a:solidFill>
                <a:latin typeface="Barlow"/>
                <a:ea typeface="Barlow"/>
                <a:cs typeface="Barlow"/>
                <a:sym typeface="Barlow"/>
              </a:rPr>
              <a:t>Plan D called for:</a:t>
            </a:r>
            <a:endParaRPr b="0" i="0" sz="1400" u="none" cap="none" strike="noStrike">
              <a:solidFill>
                <a:schemeClr val="dk1"/>
              </a:solidFill>
              <a:latin typeface="Barlow"/>
              <a:ea typeface="Barlow"/>
              <a:cs typeface="Barlow"/>
              <a:sym typeface="Barlow"/>
            </a:endParaRPr>
          </a:p>
          <a:p>
            <a:pPr indent="0" lvl="0" marL="0" marR="0" rtl="0" algn="l">
              <a:lnSpc>
                <a:spcPct val="115000"/>
              </a:lnSpc>
              <a:spcBef>
                <a:spcPts val="600"/>
              </a:spcBef>
              <a:spcAft>
                <a:spcPts val="0"/>
              </a:spcAft>
              <a:buNone/>
            </a:pPr>
            <a:r>
              <a:rPr i="0" lang="en" sz="1200" u="none" cap="none" strike="noStrike">
                <a:solidFill>
                  <a:schemeClr val="dk1"/>
                </a:solidFill>
                <a:highlight>
                  <a:schemeClr val="lt1"/>
                </a:highlight>
                <a:latin typeface="Barlow"/>
                <a:ea typeface="Barlow"/>
                <a:cs typeface="Barlow"/>
                <a:sym typeface="Barlow"/>
              </a:rPr>
              <a:t>"Mounting </a:t>
            </a:r>
            <a:r>
              <a:rPr i="0" lang="en" sz="1200" u="none" cap="none" strike="noStrike">
                <a:solidFill>
                  <a:schemeClr val="dk1"/>
                </a:solidFill>
                <a:highlight>
                  <a:srgbClr val="FFFF00"/>
                </a:highlight>
                <a:latin typeface="Barlow"/>
                <a:ea typeface="Barlow"/>
                <a:cs typeface="Barlow"/>
                <a:sym typeface="Barlow"/>
              </a:rPr>
              <a:t>operations against enemy population centers </a:t>
            </a:r>
            <a:r>
              <a:rPr i="0" lang="en" sz="1200" u="none" cap="none" strike="noStrike">
                <a:solidFill>
                  <a:schemeClr val="dk1"/>
                </a:solidFill>
                <a:highlight>
                  <a:schemeClr val="lt1"/>
                </a:highlight>
                <a:latin typeface="Barlow"/>
                <a:ea typeface="Barlow"/>
                <a:cs typeface="Barlow"/>
                <a:sym typeface="Barlow"/>
              </a:rPr>
              <a:t>located inside or near our defensive system in order to prevent them from being used as bases by an active armed force. Categories:</a:t>
            </a:r>
            <a:endParaRPr sz="1200">
              <a:solidFill>
                <a:schemeClr val="dk1"/>
              </a:solidFill>
              <a:highlight>
                <a:schemeClr val="lt1"/>
              </a:highlight>
              <a:latin typeface="Barlow"/>
              <a:ea typeface="Barlow"/>
              <a:cs typeface="Barlow"/>
              <a:sym typeface="Barlow"/>
            </a:endParaRPr>
          </a:p>
          <a:p>
            <a:pPr indent="-304800" lvl="0" marL="457200" marR="0" rtl="0" algn="l">
              <a:lnSpc>
                <a:spcPct val="115000"/>
              </a:lnSpc>
              <a:spcBef>
                <a:spcPts val="600"/>
              </a:spcBef>
              <a:spcAft>
                <a:spcPts val="0"/>
              </a:spcAft>
              <a:buClr>
                <a:schemeClr val="dk1"/>
              </a:buClr>
              <a:buSzPts val="1200"/>
              <a:buFont typeface="Barlow"/>
              <a:buChar char="-"/>
            </a:pPr>
            <a:r>
              <a:rPr i="0" lang="en" sz="1200" u="none" cap="none" strike="noStrike">
                <a:solidFill>
                  <a:schemeClr val="dk1"/>
                </a:solidFill>
                <a:highlight>
                  <a:schemeClr val="lt1"/>
                </a:highlight>
                <a:latin typeface="Barlow"/>
                <a:ea typeface="Barlow"/>
                <a:cs typeface="Barlow"/>
                <a:sym typeface="Barlow"/>
              </a:rPr>
              <a:t>"Destruction of villages (setting fire to, blowing up, and planting mines in the debris), especially those population centers which are difficult to control continuously.</a:t>
            </a:r>
            <a:endParaRPr sz="1200">
              <a:solidFill>
                <a:schemeClr val="dk1"/>
              </a:solidFill>
              <a:highlight>
                <a:schemeClr val="lt1"/>
              </a:highlight>
              <a:latin typeface="Barlow"/>
              <a:ea typeface="Barlow"/>
              <a:cs typeface="Barlow"/>
              <a:sym typeface="Barlow"/>
            </a:endParaRPr>
          </a:p>
          <a:p>
            <a:pPr indent="-323850" lvl="0" marL="457200" marR="0" rtl="0" algn="l">
              <a:lnSpc>
                <a:spcPct val="115000"/>
              </a:lnSpc>
              <a:spcBef>
                <a:spcPts val="0"/>
              </a:spcBef>
              <a:spcAft>
                <a:spcPts val="0"/>
              </a:spcAft>
              <a:buSzPts val="1500"/>
              <a:buFont typeface="Barlow"/>
              <a:buChar char="-"/>
            </a:pPr>
            <a:r>
              <a:rPr i="0" lang="en" sz="1200" u="none" cap="none" strike="noStrike">
                <a:solidFill>
                  <a:schemeClr val="dk1"/>
                </a:solidFill>
                <a:highlight>
                  <a:schemeClr val="lt1"/>
                </a:highlight>
                <a:latin typeface="Barlow"/>
                <a:ea typeface="Barlow"/>
                <a:cs typeface="Barlow"/>
                <a:sym typeface="Barlow"/>
              </a:rPr>
              <a:t>"Mounting search and control operations according to the following guid</a:t>
            </a:r>
            <a:r>
              <a:rPr lang="en" sz="1200">
                <a:latin typeface="Barlow"/>
                <a:ea typeface="Barlow"/>
                <a:cs typeface="Barlow"/>
                <a:sym typeface="Barlow"/>
              </a:rPr>
              <a:t>elines: encirclement of the village and conducting a search inside it. In the event of resistance, the armed force must be destroyed and the population must b</a:t>
            </a:r>
            <a:r>
              <a:rPr lang="en" sz="1200">
                <a:latin typeface="Barlow"/>
                <a:ea typeface="Barlow"/>
                <a:cs typeface="Barlow"/>
                <a:sym typeface="Barlow"/>
              </a:rPr>
              <a:t>e </a:t>
            </a:r>
            <a:r>
              <a:rPr lang="en" sz="1200">
                <a:latin typeface="Barlow"/>
                <a:ea typeface="Barlow"/>
                <a:cs typeface="Barlow"/>
                <a:sym typeface="Barlow"/>
              </a:rPr>
              <a:t>expelled outside the borders of the state." </a:t>
            </a:r>
            <a:endParaRPr b="0" i="0" sz="1500" u="none" cap="none" strike="noStrike">
              <a:solidFill>
                <a:srgbClr val="000000"/>
              </a:solidFill>
              <a:latin typeface="Barlow"/>
              <a:ea typeface="Barlow"/>
              <a:cs typeface="Barlow"/>
              <a:sym typeface="Barlow"/>
            </a:endParaRPr>
          </a:p>
        </p:txBody>
      </p:sp>
      <p:pic>
        <p:nvPicPr>
          <p:cNvPr id="401" name="Google Shape;401;p37"/>
          <p:cNvPicPr preferRelativeResize="0"/>
          <p:nvPr/>
        </p:nvPicPr>
        <p:blipFill rotWithShape="1">
          <a:blip r:embed="rId4">
            <a:alphaModFix/>
          </a:blip>
          <a:srcRect b="0" l="0" r="0" t="0"/>
          <a:stretch/>
        </p:blipFill>
        <p:spPr>
          <a:xfrm>
            <a:off x="5247676" y="0"/>
            <a:ext cx="3606477"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5" name="Shape 405"/>
        <p:cNvGrpSpPr/>
        <p:nvPr/>
      </p:nvGrpSpPr>
      <p:grpSpPr>
        <a:xfrm>
          <a:off x="0" y="0"/>
          <a:ext cx="0" cy="0"/>
          <a:chOff x="0" y="0"/>
          <a:chExt cx="0" cy="0"/>
        </a:xfrm>
      </p:grpSpPr>
      <p:sp>
        <p:nvSpPr>
          <p:cNvPr id="406" name="Google Shape;406;p38"/>
          <p:cNvSpPr txBox="1"/>
          <p:nvPr/>
        </p:nvSpPr>
        <p:spPr>
          <a:xfrm>
            <a:off x="0" y="4190075"/>
            <a:ext cx="2456700" cy="55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NAKBA</a:t>
            </a:r>
            <a:r>
              <a:rPr b="0" i="0" lang="en" sz="3000" u="none" cap="none" strike="noStrike">
                <a:solidFill>
                  <a:srgbClr val="999999"/>
                </a:solidFill>
                <a:latin typeface="Barlow Black"/>
                <a:ea typeface="Barlow Black"/>
                <a:cs typeface="Barlow Black"/>
                <a:sym typeface="Barlow Black"/>
              </a:rPr>
              <a:t>, 1948</a:t>
            </a:r>
            <a:endParaRPr b="0" i="0" sz="3000" u="none" cap="none" strike="noStrike">
              <a:solidFill>
                <a:srgbClr val="999999"/>
              </a:solidFill>
              <a:latin typeface="Barlow Black"/>
              <a:ea typeface="Barlow Black"/>
              <a:cs typeface="Barlow Black"/>
              <a:sym typeface="Barlow Black"/>
            </a:endParaRPr>
          </a:p>
        </p:txBody>
      </p:sp>
      <p:pic>
        <p:nvPicPr>
          <p:cNvPr id="407" name="Google Shape;407;p38"/>
          <p:cNvPicPr preferRelativeResize="0"/>
          <p:nvPr/>
        </p:nvPicPr>
        <p:blipFill rotWithShape="1">
          <a:blip r:embed="rId4">
            <a:alphaModFix/>
          </a:blip>
          <a:srcRect b="0" l="0" r="0" t="0"/>
          <a:stretch/>
        </p:blipFill>
        <p:spPr>
          <a:xfrm>
            <a:off x="102075" y="953410"/>
            <a:ext cx="5548575" cy="3236675"/>
          </a:xfrm>
          <a:prstGeom prst="rect">
            <a:avLst/>
          </a:prstGeom>
          <a:noFill/>
          <a:ln>
            <a:noFill/>
          </a:ln>
        </p:spPr>
      </p:pic>
      <p:pic>
        <p:nvPicPr>
          <p:cNvPr id="408" name="Google Shape;408;p38"/>
          <p:cNvPicPr preferRelativeResize="0"/>
          <p:nvPr/>
        </p:nvPicPr>
        <p:blipFill rotWithShape="1">
          <a:blip r:embed="rId5">
            <a:alphaModFix/>
          </a:blip>
          <a:srcRect b="0" l="0" r="0" t="0"/>
          <a:stretch/>
        </p:blipFill>
        <p:spPr>
          <a:xfrm>
            <a:off x="5753305" y="1293013"/>
            <a:ext cx="3189810" cy="1158550"/>
          </a:xfrm>
          <a:prstGeom prst="rect">
            <a:avLst/>
          </a:prstGeom>
          <a:noFill/>
          <a:ln>
            <a:noFill/>
          </a:ln>
        </p:spPr>
      </p:pic>
      <p:pic>
        <p:nvPicPr>
          <p:cNvPr id="409" name="Google Shape;409;p38"/>
          <p:cNvPicPr preferRelativeResize="0"/>
          <p:nvPr/>
        </p:nvPicPr>
        <p:blipFill rotWithShape="1">
          <a:blip r:embed="rId6">
            <a:alphaModFix/>
          </a:blip>
          <a:srcRect b="0" l="0" r="0" t="0"/>
          <a:stretch/>
        </p:blipFill>
        <p:spPr>
          <a:xfrm>
            <a:off x="5548000" y="2571760"/>
            <a:ext cx="3395125" cy="19097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3" name="Shape 413"/>
        <p:cNvGrpSpPr/>
        <p:nvPr/>
      </p:nvGrpSpPr>
      <p:grpSpPr>
        <a:xfrm>
          <a:off x="0" y="0"/>
          <a:ext cx="0" cy="0"/>
          <a:chOff x="0" y="0"/>
          <a:chExt cx="0" cy="0"/>
        </a:xfrm>
      </p:grpSpPr>
      <p:pic>
        <p:nvPicPr>
          <p:cNvPr id="414" name="Google Shape;414;p39"/>
          <p:cNvPicPr preferRelativeResize="0"/>
          <p:nvPr/>
        </p:nvPicPr>
        <p:blipFill rotWithShape="1">
          <a:blip r:embed="rId4">
            <a:alphaModFix/>
          </a:blip>
          <a:srcRect b="0" l="0" r="0" t="0"/>
          <a:stretch/>
        </p:blipFill>
        <p:spPr>
          <a:xfrm>
            <a:off x="6002825" y="0"/>
            <a:ext cx="3146775" cy="5143500"/>
          </a:xfrm>
          <a:prstGeom prst="rect">
            <a:avLst/>
          </a:prstGeom>
          <a:noFill/>
          <a:ln>
            <a:noFill/>
          </a:ln>
        </p:spPr>
      </p:pic>
      <p:pic>
        <p:nvPicPr>
          <p:cNvPr id="415" name="Google Shape;415;p39"/>
          <p:cNvPicPr preferRelativeResize="0"/>
          <p:nvPr/>
        </p:nvPicPr>
        <p:blipFill rotWithShape="1">
          <a:blip r:embed="rId5">
            <a:alphaModFix/>
          </a:blip>
          <a:srcRect b="0" l="0" r="0" t="0"/>
          <a:stretch/>
        </p:blipFill>
        <p:spPr>
          <a:xfrm>
            <a:off x="0" y="0"/>
            <a:ext cx="3030896" cy="5143500"/>
          </a:xfrm>
          <a:prstGeom prst="rect">
            <a:avLst/>
          </a:prstGeom>
          <a:noFill/>
          <a:ln>
            <a:noFill/>
          </a:ln>
        </p:spPr>
      </p:pic>
      <p:sp>
        <p:nvSpPr>
          <p:cNvPr id="416" name="Google Shape;416;p39"/>
          <p:cNvSpPr txBox="1"/>
          <p:nvPr/>
        </p:nvSpPr>
        <p:spPr>
          <a:xfrm>
            <a:off x="3192000" y="388500"/>
            <a:ext cx="2760000" cy="436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Barlow"/>
                <a:ea typeface="Barlow"/>
                <a:cs typeface="Barlow"/>
                <a:sym typeface="Barlow"/>
              </a:rPr>
              <a:t> </a:t>
            </a:r>
            <a:r>
              <a:rPr b="1" i="0" lang="en" sz="1600" u="none" cap="none" strike="noStrike">
                <a:solidFill>
                  <a:schemeClr val="dk1"/>
                </a:solidFill>
                <a:highlight>
                  <a:srgbClr val="FFFF00"/>
                </a:highlight>
                <a:latin typeface="Barlow"/>
                <a:ea typeface="Barlow"/>
                <a:cs typeface="Barlow"/>
                <a:sym typeface="Barlow"/>
              </a:rPr>
              <a:t>The Nakba (Catastrophe)</a:t>
            </a:r>
            <a:endParaRPr b="1" i="0" sz="1600" u="none" cap="none" strike="noStrike">
              <a:solidFill>
                <a:schemeClr val="dk1"/>
              </a:solidFill>
              <a:highlight>
                <a:srgbClr val="FFFF00"/>
              </a:highlight>
              <a:latin typeface="Barlow"/>
              <a:ea typeface="Barlow"/>
              <a:cs typeface="Barlow"/>
              <a:sym typeface="Barlow"/>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1"/>
                </a:solidFill>
                <a:latin typeface="Barlow"/>
                <a:ea typeface="Barlow"/>
                <a:cs typeface="Barlow"/>
                <a:sym typeface="Barlow"/>
              </a:rPr>
              <a:t>Between 1947-1950 more than 500 Palestinian towns/villages were destroyed </a:t>
            </a:r>
            <a:endParaRPr b="0" i="0" sz="1600" u="none" cap="none" strike="noStrike">
              <a:solidFill>
                <a:schemeClr val="dk1"/>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1"/>
                </a:solidFill>
                <a:latin typeface="Barlow"/>
                <a:ea typeface="Barlow"/>
                <a:cs typeface="Barlow"/>
                <a:sym typeface="Barlow"/>
              </a:rPr>
              <a:t>An estimated 800,000 Palestinians were ethnically cleansed from the land.</a:t>
            </a:r>
            <a:endParaRPr b="0" i="0" sz="1600" u="none" cap="none" strike="noStrike">
              <a:solidFill>
                <a:schemeClr val="dk1"/>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1"/>
                </a:solidFill>
                <a:latin typeface="Barlow"/>
                <a:ea typeface="Barlow"/>
                <a:cs typeface="Barlow"/>
                <a:sym typeface="Barlow"/>
              </a:rPr>
              <a:t>While </a:t>
            </a:r>
            <a:r>
              <a:rPr lang="en" sz="1600">
                <a:solidFill>
                  <a:schemeClr val="dk1"/>
                </a:solidFill>
                <a:latin typeface="Barlow"/>
                <a:ea typeface="Barlow"/>
                <a:cs typeface="Barlow"/>
                <a:sym typeface="Barlow"/>
              </a:rPr>
              <a:t>many</a:t>
            </a:r>
            <a:r>
              <a:rPr b="0" i="0" lang="en" sz="1600" u="none" cap="none" strike="noStrike">
                <a:solidFill>
                  <a:schemeClr val="dk1"/>
                </a:solidFill>
                <a:latin typeface="Barlow"/>
                <a:ea typeface="Barlow"/>
                <a:cs typeface="Barlow"/>
                <a:sym typeface="Barlow"/>
              </a:rPr>
              <a:t> were internally displaced within Palestine, most fled to Jordan, Syria and Lebanon. </a:t>
            </a:r>
            <a:endParaRPr b="0" i="0" sz="1600" u="none" cap="none" strike="noStrike">
              <a:solidFill>
                <a:schemeClr val="dk1"/>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Barlow"/>
              <a:ea typeface="Barlow"/>
              <a:cs typeface="Barlow"/>
              <a:sym typeface="Barlow"/>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20" name="Shape 420"/>
        <p:cNvGrpSpPr/>
        <p:nvPr/>
      </p:nvGrpSpPr>
      <p:grpSpPr>
        <a:xfrm>
          <a:off x="0" y="0"/>
          <a:ext cx="0" cy="0"/>
          <a:chOff x="0" y="0"/>
          <a:chExt cx="0" cy="0"/>
        </a:xfrm>
      </p:grpSpPr>
      <p:sp>
        <p:nvSpPr>
          <p:cNvPr id="421" name="Google Shape;421;g266c12896cc_0_9"/>
          <p:cNvSpPr txBox="1"/>
          <p:nvPr>
            <p:ph type="title"/>
          </p:nvPr>
        </p:nvSpPr>
        <p:spPr>
          <a:xfrm>
            <a:off x="4339825" y="2702350"/>
            <a:ext cx="4158900" cy="2288700"/>
          </a:xfrm>
          <a:prstGeom prst="rect">
            <a:avLst/>
          </a:prstGeom>
          <a:noFill/>
          <a:ln>
            <a:noFill/>
          </a:ln>
        </p:spPr>
        <p:txBody>
          <a:bodyPr anchorCtr="0" anchor="ctr" bIns="91425" lIns="91425" spcFirstLastPara="1" rIns="91425" wrap="square" tIns="91425">
            <a:noAutofit/>
          </a:bodyPr>
          <a:lstStyle/>
          <a:p>
            <a:pPr indent="0" lvl="0" marL="0" rtl="0" algn="l">
              <a:lnSpc>
                <a:spcPct val="75000"/>
              </a:lnSpc>
              <a:spcBef>
                <a:spcPts val="0"/>
              </a:spcBef>
              <a:spcAft>
                <a:spcPts val="0"/>
              </a:spcAft>
              <a:buSzPts val="3600"/>
              <a:buNone/>
            </a:pPr>
            <a:r>
              <a:rPr lang="en" sz="4800">
                <a:solidFill>
                  <a:srgbClr val="999999"/>
                </a:solidFill>
                <a:latin typeface="Barlow"/>
                <a:ea typeface="Barlow"/>
                <a:cs typeface="Barlow"/>
                <a:sym typeface="Barlow"/>
              </a:rPr>
              <a:t>Deep Dive</a:t>
            </a:r>
            <a:r>
              <a:rPr lang="en" sz="4800">
                <a:solidFill>
                  <a:srgbClr val="999999"/>
                </a:solidFill>
                <a:latin typeface="Barlow"/>
                <a:ea typeface="Barlow"/>
                <a:cs typeface="Barlow"/>
                <a:sym typeface="Barlow"/>
              </a:rPr>
              <a:t>:</a:t>
            </a:r>
            <a:r>
              <a:rPr lang="en" sz="4800">
                <a:solidFill>
                  <a:srgbClr val="999999"/>
                </a:solidFill>
                <a:latin typeface="Barlow Black"/>
                <a:ea typeface="Barlow Black"/>
                <a:cs typeface="Barlow Black"/>
                <a:sym typeface="Barlow Black"/>
              </a:rPr>
              <a:t> Zionism &amp; Antisemitism</a:t>
            </a:r>
            <a:endParaRPr sz="4800">
              <a:solidFill>
                <a:srgbClr val="999999"/>
              </a:solidFill>
              <a:latin typeface="Barlow Black"/>
              <a:ea typeface="Barlow Black"/>
              <a:cs typeface="Barlow Black"/>
              <a:sym typeface="Barlow Black"/>
            </a:endParaRPr>
          </a:p>
        </p:txBody>
      </p:sp>
      <p:pic>
        <p:nvPicPr>
          <p:cNvPr id="422" name="Google Shape;422;g266c12896cc_0_9"/>
          <p:cNvPicPr preferRelativeResize="0"/>
          <p:nvPr/>
        </p:nvPicPr>
        <p:blipFill rotWithShape="1">
          <a:blip r:embed="rId3">
            <a:alphaModFix/>
          </a:blip>
          <a:srcRect b="0" l="0" r="0" t="0"/>
          <a:stretch/>
        </p:blipFill>
        <p:spPr>
          <a:xfrm>
            <a:off x="8183200" y="4397450"/>
            <a:ext cx="882025" cy="654300"/>
          </a:xfrm>
          <a:prstGeom prst="rect">
            <a:avLst/>
          </a:prstGeom>
          <a:noFill/>
          <a:ln>
            <a:noFill/>
          </a:ln>
        </p:spPr>
      </p:pic>
      <p:pic>
        <p:nvPicPr>
          <p:cNvPr id="423" name="Google Shape;423;g266c12896cc_0_9"/>
          <p:cNvPicPr preferRelativeResize="0"/>
          <p:nvPr/>
        </p:nvPicPr>
        <p:blipFill rotWithShape="1">
          <a:blip r:embed="rId4">
            <a:alphaModFix/>
          </a:blip>
          <a:srcRect b="0" l="0" r="0" t="0"/>
          <a:stretch/>
        </p:blipFill>
        <p:spPr>
          <a:xfrm>
            <a:off x="803925" y="152400"/>
            <a:ext cx="3247450" cy="48387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7" name="Shape 427"/>
        <p:cNvGrpSpPr/>
        <p:nvPr/>
      </p:nvGrpSpPr>
      <p:grpSpPr>
        <a:xfrm>
          <a:off x="0" y="0"/>
          <a:ext cx="0" cy="0"/>
          <a:chOff x="0" y="0"/>
          <a:chExt cx="0" cy="0"/>
        </a:xfrm>
      </p:grpSpPr>
      <p:sp>
        <p:nvSpPr>
          <p:cNvPr id="428" name="Google Shape;428;g266c12896cc_0_84"/>
          <p:cNvSpPr txBox="1"/>
          <p:nvPr/>
        </p:nvSpPr>
        <p:spPr>
          <a:xfrm>
            <a:off x="349250" y="511075"/>
            <a:ext cx="85614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ANTISEMITISM</a:t>
            </a:r>
            <a:endParaRPr b="0" i="0" sz="3000" u="none" cap="none" strike="noStrike">
              <a:solidFill>
                <a:schemeClr val="dk1"/>
              </a:solidFill>
              <a:latin typeface="Barlow Black"/>
              <a:ea typeface="Barlow Black"/>
              <a:cs typeface="Barlow Black"/>
              <a:sym typeface="Barlow Black"/>
            </a:endParaRPr>
          </a:p>
        </p:txBody>
      </p:sp>
      <p:sp>
        <p:nvSpPr>
          <p:cNvPr id="429" name="Google Shape;429;g266c12896cc_0_84"/>
          <p:cNvSpPr txBox="1"/>
          <p:nvPr/>
        </p:nvSpPr>
        <p:spPr>
          <a:xfrm>
            <a:off x="349250" y="1176450"/>
            <a:ext cx="5180400" cy="333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Barlow"/>
                <a:ea typeface="Barlow"/>
                <a:cs typeface="Barlow"/>
                <a:sym typeface="Barlow"/>
              </a:rPr>
              <a:t>“Originating in European Christianity, antisemitism is the form of ideological oppression that targets Jews. In Europe and the United States, it has functioned to protect the prevailing economic system and the almost exclusively Christian ruling class by diverting blame for hardship onto Jews…The myth changes and adapts to different times and places, but fundamentally it says that Jews are to blame for society’s problems.”</a:t>
            </a:r>
            <a:endParaRPr b="0" i="0" sz="1800" u="none" cap="none" strike="noStrike">
              <a:solidFill>
                <a:schemeClr val="dk1"/>
              </a:solidFill>
              <a:latin typeface="Barlow"/>
              <a:ea typeface="Barlow"/>
              <a:cs typeface="Barlow"/>
              <a:sym typeface="Barlow"/>
            </a:endParaRPr>
          </a:p>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Barlow"/>
              <a:ea typeface="Barlow"/>
              <a:cs typeface="Barlow"/>
              <a:sym typeface="Barlow"/>
            </a:endParaRPr>
          </a:p>
          <a:p>
            <a:pPr indent="0" lvl="0" marL="0" marR="0" rtl="0" algn="r">
              <a:lnSpc>
                <a:spcPct val="100000"/>
              </a:lnSpc>
              <a:spcBef>
                <a:spcPts val="0"/>
              </a:spcBef>
              <a:spcAft>
                <a:spcPts val="0"/>
              </a:spcAft>
              <a:buClr>
                <a:srgbClr val="000000"/>
              </a:buClr>
              <a:buSzPts val="1800"/>
              <a:buFont typeface="Arial"/>
              <a:buNone/>
            </a:pPr>
            <a:r>
              <a:rPr b="1" i="1" lang="en" sz="1800" u="none" cap="none" strike="noStrike">
                <a:solidFill>
                  <a:schemeClr val="dk1"/>
                </a:solidFill>
                <a:latin typeface="Barlow"/>
                <a:ea typeface="Barlow"/>
                <a:cs typeface="Barlow"/>
                <a:sym typeface="Barlow"/>
              </a:rPr>
              <a:t>Jews for Economic and Racial Justice</a:t>
            </a:r>
            <a:endParaRPr b="1" i="1" sz="1800" u="none" cap="none" strike="noStrike">
              <a:solidFill>
                <a:schemeClr val="dk1"/>
              </a:solidFill>
              <a:latin typeface="Barlow"/>
              <a:ea typeface="Barlow"/>
              <a:cs typeface="Barlow"/>
              <a:sym typeface="Barlow"/>
            </a:endParaRPr>
          </a:p>
        </p:txBody>
      </p:sp>
      <p:pic>
        <p:nvPicPr>
          <p:cNvPr id="430" name="Google Shape;430;g266c12896cc_0_84"/>
          <p:cNvPicPr preferRelativeResize="0"/>
          <p:nvPr/>
        </p:nvPicPr>
        <p:blipFill rotWithShape="1">
          <a:blip r:embed="rId4">
            <a:alphaModFix/>
          </a:blip>
          <a:srcRect b="18012" l="0" r="0" t="0"/>
          <a:stretch/>
        </p:blipFill>
        <p:spPr>
          <a:xfrm>
            <a:off x="6098850" y="251325"/>
            <a:ext cx="2583075" cy="2933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4" name="Shape 434"/>
        <p:cNvGrpSpPr/>
        <p:nvPr/>
      </p:nvGrpSpPr>
      <p:grpSpPr>
        <a:xfrm>
          <a:off x="0" y="0"/>
          <a:ext cx="0" cy="0"/>
          <a:chOff x="0" y="0"/>
          <a:chExt cx="0" cy="0"/>
        </a:xfrm>
      </p:grpSpPr>
      <p:sp>
        <p:nvSpPr>
          <p:cNvPr id="435" name="Google Shape;435;g266c12896cc_0_90"/>
          <p:cNvSpPr txBox="1"/>
          <p:nvPr/>
        </p:nvSpPr>
        <p:spPr>
          <a:xfrm>
            <a:off x="311700" y="404925"/>
            <a:ext cx="85614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ANTISEMITISM </a:t>
            </a:r>
            <a:r>
              <a:rPr b="0" i="0" lang="en" sz="3000" u="none" cap="none" strike="noStrike">
                <a:solidFill>
                  <a:schemeClr val="dk2"/>
                </a:solidFill>
                <a:latin typeface="Barlow Black"/>
                <a:ea typeface="Barlow Black"/>
                <a:cs typeface="Barlow Black"/>
                <a:sym typeface="Barlow Black"/>
              </a:rPr>
              <a:t>&amp; OTHER FORMS OF OPPRESSION</a:t>
            </a:r>
            <a:endParaRPr b="0" i="0" sz="3000" u="none" cap="none" strike="noStrike">
              <a:solidFill>
                <a:schemeClr val="dk2"/>
              </a:solidFill>
              <a:latin typeface="Barlow Black"/>
              <a:ea typeface="Barlow Black"/>
              <a:cs typeface="Barlow Black"/>
              <a:sym typeface="Barlow Black"/>
            </a:endParaRPr>
          </a:p>
        </p:txBody>
      </p:sp>
      <p:sp>
        <p:nvSpPr>
          <p:cNvPr id="436" name="Google Shape;436;g266c12896cc_0_90"/>
          <p:cNvSpPr txBox="1"/>
          <p:nvPr/>
        </p:nvSpPr>
        <p:spPr>
          <a:xfrm>
            <a:off x="311700" y="1152475"/>
            <a:ext cx="3999900" cy="3807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 sz="1800" u="none" cap="none" strike="noStrike">
                <a:solidFill>
                  <a:schemeClr val="dk1"/>
                </a:solidFill>
                <a:latin typeface="Barlow"/>
                <a:ea typeface="Barlow"/>
                <a:cs typeface="Barlow"/>
                <a:sym typeface="Barlow"/>
              </a:rPr>
              <a:t>Differences</a:t>
            </a:r>
            <a:endParaRPr b="1" i="0" sz="1800" u="none" cap="none" strike="noStrike">
              <a:solidFill>
                <a:schemeClr val="dk1"/>
              </a:solidFill>
              <a:latin typeface="Barlow"/>
              <a:ea typeface="Barlow"/>
              <a:cs typeface="Barlow"/>
              <a:sym typeface="Barlow"/>
            </a:endParaRPr>
          </a:p>
          <a:p>
            <a:pPr indent="-330200" lvl="0" marL="457200" marR="0" rtl="0" algn="l">
              <a:lnSpc>
                <a:spcPct val="115000"/>
              </a:lnSpc>
              <a:spcBef>
                <a:spcPts val="1600"/>
              </a:spcBef>
              <a:spcAft>
                <a:spcPts val="0"/>
              </a:spcAft>
              <a:buClr>
                <a:schemeClr val="dk1"/>
              </a:buClr>
              <a:buSzPts val="1600"/>
              <a:buFont typeface="Barlow"/>
              <a:buChar char="●"/>
            </a:pPr>
            <a:r>
              <a:rPr b="0" i="0" lang="en" sz="1600" u="none" cap="none" strike="noStrike">
                <a:solidFill>
                  <a:schemeClr val="dk1"/>
                </a:solidFill>
                <a:latin typeface="Barlow"/>
                <a:ea typeface="Barlow"/>
                <a:cs typeface="Barlow"/>
                <a:sym typeface="Barlow"/>
              </a:rPr>
              <a:t>Antisemitism does not necessarily view Jews as ‘inferior’; </a:t>
            </a:r>
            <a:r>
              <a:rPr b="1" i="0" lang="en" sz="1600" u="none" cap="none" strike="noStrike">
                <a:solidFill>
                  <a:schemeClr val="dk1"/>
                </a:solidFill>
                <a:latin typeface="Barlow"/>
                <a:ea typeface="Barlow"/>
                <a:cs typeface="Barlow"/>
                <a:sym typeface="Barlow"/>
              </a:rPr>
              <a:t>instead, it paints Jews as capable but malicious and untrustworthy</a:t>
            </a:r>
            <a:endParaRPr b="1" i="0" sz="1600" u="none" cap="none" strike="noStrike">
              <a:solidFill>
                <a:schemeClr val="dk1"/>
              </a:solidFill>
              <a:latin typeface="Barlow"/>
              <a:ea typeface="Barlow"/>
              <a:cs typeface="Barlow"/>
              <a:sym typeface="Barlow"/>
            </a:endParaRPr>
          </a:p>
          <a:p>
            <a:pPr indent="-330200" lvl="0" marL="457200" marR="0" rtl="0" algn="l">
              <a:lnSpc>
                <a:spcPct val="115000"/>
              </a:lnSpc>
              <a:spcBef>
                <a:spcPts val="0"/>
              </a:spcBef>
              <a:spcAft>
                <a:spcPts val="0"/>
              </a:spcAft>
              <a:buClr>
                <a:schemeClr val="dk1"/>
              </a:buClr>
              <a:buSzPts val="1600"/>
              <a:buFont typeface="Barlow"/>
              <a:buChar char="●"/>
            </a:pPr>
            <a:r>
              <a:rPr b="0" i="0" lang="en" sz="1600" u="none" cap="none" strike="noStrike">
                <a:solidFill>
                  <a:schemeClr val="dk1"/>
                </a:solidFill>
                <a:latin typeface="Barlow"/>
                <a:ea typeface="Barlow"/>
                <a:cs typeface="Barlow"/>
                <a:sym typeface="Barlow"/>
              </a:rPr>
              <a:t>Within white supremacist thinking, Jews are perceived as participating in a conspiratorial plot to undermine White Christian America by organizing women, POC, immigrants, etc. </a:t>
            </a:r>
            <a:endParaRPr b="0" i="0" sz="1600" u="none" cap="none" strike="noStrike">
              <a:solidFill>
                <a:schemeClr val="dk1"/>
              </a:solidFill>
              <a:latin typeface="Barlow"/>
              <a:ea typeface="Barlow"/>
              <a:cs typeface="Barlow"/>
              <a:sym typeface="Barlow"/>
            </a:endParaRPr>
          </a:p>
          <a:p>
            <a:pPr indent="-330200" lvl="1" marL="914400" marR="0" rtl="0" algn="l">
              <a:lnSpc>
                <a:spcPct val="115000"/>
              </a:lnSpc>
              <a:spcBef>
                <a:spcPts val="0"/>
              </a:spcBef>
              <a:spcAft>
                <a:spcPts val="0"/>
              </a:spcAft>
              <a:buClr>
                <a:schemeClr val="dk1"/>
              </a:buClr>
              <a:buSzPts val="1600"/>
              <a:buFont typeface="Barlow"/>
              <a:buChar char="○"/>
            </a:pPr>
            <a:r>
              <a:rPr lang="en" sz="1600">
                <a:solidFill>
                  <a:schemeClr val="dk1"/>
                </a:solidFill>
                <a:latin typeface="Barlow"/>
                <a:ea typeface="Barlow"/>
                <a:cs typeface="Barlow"/>
                <a:sym typeface="Barlow"/>
              </a:rPr>
              <a:t>“Jews will not replace us!”</a:t>
            </a:r>
            <a:endParaRPr sz="1600">
              <a:solidFill>
                <a:schemeClr val="dk1"/>
              </a:solidFill>
              <a:latin typeface="Barlow"/>
              <a:ea typeface="Barlow"/>
              <a:cs typeface="Barlow"/>
              <a:sym typeface="Barlow"/>
            </a:endParaRPr>
          </a:p>
          <a:p>
            <a:pPr indent="-330200" lvl="1" marL="914400" marR="0" rtl="0" algn="l">
              <a:lnSpc>
                <a:spcPct val="115000"/>
              </a:lnSpc>
              <a:spcBef>
                <a:spcPts val="0"/>
              </a:spcBef>
              <a:spcAft>
                <a:spcPts val="0"/>
              </a:spcAft>
              <a:buClr>
                <a:schemeClr val="dk1"/>
              </a:buClr>
              <a:buSzPts val="1600"/>
              <a:buFont typeface="Barlow"/>
              <a:buChar char="○"/>
            </a:pPr>
            <a:r>
              <a:rPr lang="en" sz="1600">
                <a:solidFill>
                  <a:schemeClr val="dk1"/>
                </a:solidFill>
                <a:latin typeface="Barlow"/>
                <a:ea typeface="Barlow"/>
                <a:cs typeface="Barlow"/>
                <a:sym typeface="Barlow"/>
              </a:rPr>
              <a:t>Pizza gate, Globalists, etc.</a:t>
            </a:r>
            <a:endParaRPr sz="1600">
              <a:solidFill>
                <a:schemeClr val="dk1"/>
              </a:solidFill>
              <a:latin typeface="Barlow"/>
              <a:ea typeface="Barlow"/>
              <a:cs typeface="Barlow"/>
              <a:sym typeface="Barlow"/>
            </a:endParaRPr>
          </a:p>
        </p:txBody>
      </p:sp>
      <p:sp>
        <p:nvSpPr>
          <p:cNvPr id="437" name="Google Shape;437;g266c12896cc_0_90"/>
          <p:cNvSpPr txBox="1"/>
          <p:nvPr/>
        </p:nvSpPr>
        <p:spPr>
          <a:xfrm>
            <a:off x="4628700" y="1152475"/>
            <a:ext cx="35853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 sz="1800" u="none" cap="none" strike="noStrike">
                <a:solidFill>
                  <a:schemeClr val="dk1"/>
                </a:solidFill>
                <a:latin typeface="Barlow"/>
                <a:ea typeface="Barlow"/>
                <a:cs typeface="Barlow"/>
                <a:sym typeface="Barlow"/>
              </a:rPr>
              <a:t>Similarities</a:t>
            </a:r>
            <a:endParaRPr b="1" i="0" sz="1800" u="none" cap="none" strike="noStrike">
              <a:solidFill>
                <a:schemeClr val="dk1"/>
              </a:solidFill>
              <a:latin typeface="Barlow"/>
              <a:ea typeface="Barlow"/>
              <a:cs typeface="Barlow"/>
              <a:sym typeface="Barlow"/>
            </a:endParaRPr>
          </a:p>
          <a:p>
            <a:pPr indent="-330200" lvl="0" marL="457200" marR="0" rtl="0" algn="l">
              <a:lnSpc>
                <a:spcPct val="115000"/>
              </a:lnSpc>
              <a:spcBef>
                <a:spcPts val="1600"/>
              </a:spcBef>
              <a:spcAft>
                <a:spcPts val="0"/>
              </a:spcAft>
              <a:buClr>
                <a:schemeClr val="dk1"/>
              </a:buClr>
              <a:buSzPts val="1600"/>
              <a:buFont typeface="Barlow"/>
              <a:buChar char="●"/>
            </a:pPr>
            <a:r>
              <a:rPr b="0" i="0" lang="en" sz="1600" u="none" cap="none" strike="noStrike">
                <a:solidFill>
                  <a:schemeClr val="dk1"/>
                </a:solidFill>
                <a:latin typeface="Barlow"/>
                <a:ea typeface="Barlow"/>
                <a:cs typeface="Barlow"/>
                <a:sym typeface="Barlow"/>
              </a:rPr>
              <a:t>Antisemitism is cyclical in nature. It has waxed and waned in history depending on the social and economic climate</a:t>
            </a:r>
            <a:endParaRPr b="0" i="0" sz="1600" u="none" cap="none" strike="noStrike">
              <a:solidFill>
                <a:schemeClr val="dk1"/>
              </a:solidFill>
              <a:latin typeface="Barlow"/>
              <a:ea typeface="Barlow"/>
              <a:cs typeface="Barlow"/>
              <a:sym typeface="Barlow"/>
            </a:endParaRPr>
          </a:p>
          <a:p>
            <a:pPr indent="-330200" lvl="0" marL="457200" marR="0" rtl="0" algn="l">
              <a:lnSpc>
                <a:spcPct val="115000"/>
              </a:lnSpc>
              <a:spcBef>
                <a:spcPts val="0"/>
              </a:spcBef>
              <a:spcAft>
                <a:spcPts val="0"/>
              </a:spcAft>
              <a:buClr>
                <a:schemeClr val="dk1"/>
              </a:buClr>
              <a:buSzPts val="1600"/>
              <a:buFont typeface="Barlow"/>
              <a:buChar char="●"/>
            </a:pPr>
            <a:r>
              <a:rPr b="0" i="0" lang="en" sz="1600" u="none" cap="none" strike="noStrike">
                <a:solidFill>
                  <a:schemeClr val="dk1"/>
                </a:solidFill>
                <a:latin typeface="Barlow"/>
                <a:ea typeface="Barlow"/>
                <a:cs typeface="Barlow"/>
                <a:sym typeface="Barlow"/>
              </a:rPr>
              <a:t>Antisemitism has been used to </a:t>
            </a:r>
            <a:r>
              <a:rPr lang="en" sz="1600">
                <a:solidFill>
                  <a:schemeClr val="dk1"/>
                </a:solidFill>
                <a:latin typeface="Barlow"/>
                <a:ea typeface="Barlow"/>
                <a:cs typeface="Barlow"/>
                <a:sym typeface="Barlow"/>
              </a:rPr>
              <a:t>protect the ruling class during</a:t>
            </a:r>
            <a:r>
              <a:rPr b="0" i="0" lang="en" sz="1600" u="none" cap="none" strike="noStrike">
                <a:solidFill>
                  <a:schemeClr val="dk1"/>
                </a:solidFill>
                <a:latin typeface="Barlow"/>
                <a:ea typeface="Barlow"/>
                <a:cs typeface="Barlow"/>
                <a:sym typeface="Barlow"/>
              </a:rPr>
              <a:t> economic downturns by </a:t>
            </a:r>
            <a:r>
              <a:rPr lang="en" sz="1600">
                <a:solidFill>
                  <a:schemeClr val="dk1"/>
                </a:solidFill>
                <a:latin typeface="Barlow"/>
                <a:ea typeface="Barlow"/>
                <a:cs typeface="Barlow"/>
                <a:sym typeface="Barlow"/>
              </a:rPr>
              <a:t>using Jews </a:t>
            </a:r>
            <a:r>
              <a:rPr b="0" i="0" lang="en" sz="1600" u="none" cap="none" strike="noStrike">
                <a:solidFill>
                  <a:schemeClr val="dk1"/>
                </a:solidFill>
                <a:latin typeface="Barlow"/>
                <a:ea typeface="Barlow"/>
                <a:cs typeface="Barlow"/>
                <a:sym typeface="Barlow"/>
              </a:rPr>
              <a:t>as a scape</a:t>
            </a:r>
            <a:r>
              <a:rPr lang="en" sz="1600">
                <a:solidFill>
                  <a:schemeClr val="dk1"/>
                </a:solidFill>
                <a:latin typeface="Barlow"/>
                <a:ea typeface="Barlow"/>
                <a:cs typeface="Barlow"/>
                <a:sym typeface="Barlow"/>
              </a:rPr>
              <a:t>goat</a:t>
            </a:r>
            <a:endParaRPr b="0" i="0" sz="1600" u="none" cap="none" strike="noStrike">
              <a:solidFill>
                <a:schemeClr val="dk1"/>
              </a:solidFill>
              <a:latin typeface="Barlow"/>
              <a:ea typeface="Barlow"/>
              <a:cs typeface="Barlow"/>
              <a:sym typeface="Barlow"/>
            </a:endParaRPr>
          </a:p>
          <a:p>
            <a:pPr indent="-330200" lvl="0" marL="457200" marR="0" rtl="0" algn="l">
              <a:lnSpc>
                <a:spcPct val="115000"/>
              </a:lnSpc>
              <a:spcBef>
                <a:spcPts val="0"/>
              </a:spcBef>
              <a:spcAft>
                <a:spcPts val="0"/>
              </a:spcAft>
              <a:buClr>
                <a:schemeClr val="dk1"/>
              </a:buClr>
              <a:buSzPts val="1600"/>
              <a:buFont typeface="Barlow"/>
              <a:buChar char="●"/>
            </a:pPr>
            <a:r>
              <a:rPr b="0" i="0" lang="en" sz="1600" u="none" cap="none" strike="noStrike">
                <a:solidFill>
                  <a:schemeClr val="dk1"/>
                </a:solidFill>
                <a:latin typeface="Barlow"/>
                <a:ea typeface="Barlow"/>
                <a:cs typeface="Barlow"/>
                <a:sym typeface="Barlow"/>
              </a:rPr>
              <a:t>Antisemitism interacts and overlaps with other forms of oppression</a:t>
            </a:r>
            <a:endParaRPr b="0" i="0" sz="1600" u="none" cap="none" strike="noStrike">
              <a:solidFill>
                <a:schemeClr val="dk1"/>
              </a:solidFill>
              <a:latin typeface="Barlow"/>
              <a:ea typeface="Barlow"/>
              <a:cs typeface="Barlow"/>
              <a:sym typeface="Barlow"/>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1" name="Shape 441"/>
        <p:cNvGrpSpPr/>
        <p:nvPr/>
      </p:nvGrpSpPr>
      <p:grpSpPr>
        <a:xfrm>
          <a:off x="0" y="0"/>
          <a:ext cx="0" cy="0"/>
          <a:chOff x="0" y="0"/>
          <a:chExt cx="0" cy="0"/>
        </a:xfrm>
      </p:grpSpPr>
      <p:sp>
        <p:nvSpPr>
          <p:cNvPr id="442" name="Google Shape;442;g266c12896cc_0_96"/>
          <p:cNvSpPr txBox="1"/>
          <p:nvPr/>
        </p:nvSpPr>
        <p:spPr>
          <a:xfrm>
            <a:off x="349250" y="511075"/>
            <a:ext cx="85614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ANTISEMITISM &amp; SETTLER COLONIALISM </a:t>
            </a:r>
            <a:endParaRPr b="0" i="0" sz="3000" u="none" cap="none" strike="noStrike">
              <a:solidFill>
                <a:schemeClr val="dk1"/>
              </a:solidFill>
              <a:latin typeface="Barlow Black"/>
              <a:ea typeface="Barlow Black"/>
              <a:cs typeface="Barlow Black"/>
              <a:sym typeface="Barlow Black"/>
            </a:endParaRPr>
          </a:p>
        </p:txBody>
      </p:sp>
      <p:sp>
        <p:nvSpPr>
          <p:cNvPr id="443" name="Google Shape;443;g266c12896cc_0_96"/>
          <p:cNvSpPr txBox="1"/>
          <p:nvPr/>
        </p:nvSpPr>
        <p:spPr>
          <a:xfrm>
            <a:off x="349250" y="1176450"/>
            <a:ext cx="7805100" cy="33399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chemeClr val="dk1"/>
              </a:buClr>
              <a:buSzPts val="1600"/>
              <a:buFont typeface="Proxima Nova"/>
              <a:buChar char="●"/>
            </a:pPr>
            <a:r>
              <a:rPr b="0" i="0" lang="en" sz="1600" u="none" cap="none" strike="noStrike">
                <a:solidFill>
                  <a:schemeClr val="dk1"/>
                </a:solidFill>
                <a:latin typeface="Proxima Nova"/>
                <a:ea typeface="Proxima Nova"/>
                <a:cs typeface="Proxima Nova"/>
                <a:sym typeface="Proxima Nova"/>
              </a:rPr>
              <a:t>Settler colonialism fits into the framework of antisemitism, in which </a:t>
            </a:r>
            <a:r>
              <a:rPr b="1" i="0" lang="en" sz="1600" u="none" cap="none" strike="noStrike">
                <a:solidFill>
                  <a:schemeClr val="dk1"/>
                </a:solidFill>
                <a:latin typeface="Proxima Nova"/>
                <a:ea typeface="Proxima Nova"/>
                <a:cs typeface="Proxima Nova"/>
                <a:sym typeface="Proxima Nova"/>
              </a:rPr>
              <a:t>Jews serve as a buffer between the ruling class (England) and oppressed people (Palestinians)</a:t>
            </a:r>
            <a:endParaRPr b="1" i="0" sz="1600" u="none" cap="none" strike="noStrike">
              <a:solidFill>
                <a:schemeClr val="dk1"/>
              </a:solidFill>
              <a:latin typeface="Proxima Nova"/>
              <a:ea typeface="Proxima Nova"/>
              <a:cs typeface="Proxima Nova"/>
              <a:sym typeface="Proxima Nova"/>
            </a:endParaRPr>
          </a:p>
          <a:p>
            <a:pPr indent="-330200" lvl="1" marL="914400" marR="0" rtl="0" algn="l">
              <a:lnSpc>
                <a:spcPct val="115000"/>
              </a:lnSpc>
              <a:spcBef>
                <a:spcPts val="0"/>
              </a:spcBef>
              <a:spcAft>
                <a:spcPts val="0"/>
              </a:spcAft>
              <a:buClr>
                <a:schemeClr val="dk1"/>
              </a:buClr>
              <a:buSzPts val="1600"/>
              <a:buFont typeface="Proxima Nova"/>
              <a:buChar char="○"/>
            </a:pPr>
            <a:r>
              <a:rPr lang="en" sz="1600">
                <a:solidFill>
                  <a:schemeClr val="dk1"/>
                </a:solidFill>
                <a:latin typeface="Proxima Nova"/>
                <a:ea typeface="Proxima Nova"/>
                <a:cs typeface="Proxima Nova"/>
                <a:sym typeface="Proxima Nova"/>
              </a:rPr>
              <a:t>Balfour was a known antisemite</a:t>
            </a:r>
            <a:endParaRPr sz="1600">
              <a:solidFill>
                <a:schemeClr val="dk1"/>
              </a:solidFill>
              <a:latin typeface="Proxima Nova"/>
              <a:ea typeface="Proxima Nova"/>
              <a:cs typeface="Proxima Nova"/>
              <a:sym typeface="Proxima Nova"/>
            </a:endParaRPr>
          </a:p>
          <a:p>
            <a:pPr indent="-330200" lvl="2" marL="1371600" marR="0" rtl="0" algn="l">
              <a:lnSpc>
                <a:spcPct val="115000"/>
              </a:lnSpc>
              <a:spcBef>
                <a:spcPts val="0"/>
              </a:spcBef>
              <a:spcAft>
                <a:spcPts val="0"/>
              </a:spcAft>
              <a:buClr>
                <a:schemeClr val="dk1"/>
              </a:buClr>
              <a:buSzPts val="1600"/>
              <a:buFont typeface="Proxima Nova"/>
              <a:buChar char="■"/>
            </a:pPr>
            <a:r>
              <a:rPr lang="en" sz="1600">
                <a:solidFill>
                  <a:schemeClr val="dk1"/>
                </a:solidFill>
                <a:latin typeface="Proxima Nova"/>
                <a:ea typeface="Proxima Nova"/>
                <a:cs typeface="Proxima Nova"/>
                <a:sym typeface="Proxima Nova"/>
              </a:rPr>
              <a:t>Balfour Declaration </a:t>
            </a:r>
            <a:r>
              <a:rPr b="0" i="0" lang="en" sz="1600" u="none" cap="none" strike="noStrike">
                <a:solidFill>
                  <a:schemeClr val="dk1"/>
                </a:solidFill>
                <a:latin typeface="Proxima Nova"/>
                <a:ea typeface="Proxima Nova"/>
                <a:cs typeface="Proxima Nova"/>
                <a:sym typeface="Proxima Nova"/>
              </a:rPr>
              <a:t>allowed England to solve</a:t>
            </a:r>
            <a:r>
              <a:rPr lang="en" sz="1600">
                <a:solidFill>
                  <a:schemeClr val="dk1"/>
                </a:solidFill>
                <a:latin typeface="Proxima Nova"/>
                <a:ea typeface="Proxima Nova"/>
                <a:cs typeface="Proxima Nova"/>
                <a:sym typeface="Proxima Nova"/>
              </a:rPr>
              <a:t> </a:t>
            </a:r>
            <a:r>
              <a:rPr b="0" i="0" lang="en" sz="1600" u="none" cap="none" strike="noStrike">
                <a:solidFill>
                  <a:schemeClr val="dk1"/>
                </a:solidFill>
                <a:latin typeface="Proxima Nova"/>
                <a:ea typeface="Proxima Nova"/>
                <a:cs typeface="Proxima Nova"/>
                <a:sym typeface="Proxima Nova"/>
              </a:rPr>
              <a:t>its </a:t>
            </a:r>
            <a:r>
              <a:rPr lang="en" sz="1600">
                <a:solidFill>
                  <a:schemeClr val="dk1"/>
                </a:solidFill>
                <a:latin typeface="Proxima Nova"/>
                <a:ea typeface="Proxima Nova"/>
                <a:cs typeface="Proxima Nova"/>
                <a:sym typeface="Proxima Nova"/>
              </a:rPr>
              <a:t>“Jewish</a:t>
            </a:r>
            <a:r>
              <a:rPr b="0" i="0" lang="en" sz="1600" u="none" cap="none" strike="noStrike">
                <a:solidFill>
                  <a:schemeClr val="dk1"/>
                </a:solidFill>
                <a:latin typeface="Proxima Nova"/>
                <a:ea typeface="Proxima Nova"/>
                <a:cs typeface="Proxima Nova"/>
                <a:sym typeface="Proxima Nova"/>
              </a:rPr>
              <a:t> problem</a:t>
            </a:r>
            <a:r>
              <a:rPr lang="en" sz="1600">
                <a:solidFill>
                  <a:schemeClr val="dk1"/>
                </a:solidFill>
                <a:latin typeface="Proxima Nova"/>
                <a:ea typeface="Proxima Nova"/>
                <a:cs typeface="Proxima Nova"/>
                <a:sym typeface="Proxima Nova"/>
              </a:rPr>
              <a:t>”</a:t>
            </a:r>
            <a:r>
              <a:rPr b="0" i="0" lang="en" sz="1600" u="none" cap="none" strike="noStrike">
                <a:solidFill>
                  <a:schemeClr val="dk1"/>
                </a:solidFill>
                <a:latin typeface="Proxima Nova"/>
                <a:ea typeface="Proxima Nova"/>
                <a:cs typeface="Proxima Nova"/>
                <a:sym typeface="Proxima Nova"/>
              </a:rPr>
              <a:t> by relocating Jew</a:t>
            </a:r>
            <a:r>
              <a:rPr lang="en" sz="1600">
                <a:solidFill>
                  <a:schemeClr val="dk1"/>
                </a:solidFill>
                <a:latin typeface="Proxima Nova"/>
                <a:ea typeface="Proxima Nova"/>
                <a:cs typeface="Proxima Nova"/>
                <a:sym typeface="Proxima Nova"/>
              </a:rPr>
              <a:t>ish refugees</a:t>
            </a:r>
            <a:r>
              <a:rPr b="0" i="0" lang="en" sz="1600" u="none" cap="none" strike="noStrike">
                <a:solidFill>
                  <a:schemeClr val="dk1"/>
                </a:solidFill>
                <a:latin typeface="Proxima Nova"/>
                <a:ea typeface="Proxima Nova"/>
                <a:cs typeface="Proxima Nova"/>
                <a:sym typeface="Proxima Nova"/>
              </a:rPr>
              <a:t> rather than </a:t>
            </a:r>
            <a:r>
              <a:rPr lang="en" sz="1600">
                <a:solidFill>
                  <a:schemeClr val="dk1"/>
                </a:solidFill>
                <a:latin typeface="Proxima Nova"/>
                <a:ea typeface="Proxima Nova"/>
                <a:cs typeface="Proxima Nova"/>
                <a:sym typeface="Proxima Nova"/>
              </a:rPr>
              <a:t>addressing antisemitism</a:t>
            </a:r>
            <a:endParaRPr b="0" i="0" sz="1600" u="none" cap="none" strike="noStrike">
              <a:solidFill>
                <a:schemeClr val="dk1"/>
              </a:solidFill>
              <a:latin typeface="Proxima Nova"/>
              <a:ea typeface="Proxima Nova"/>
              <a:cs typeface="Proxima Nova"/>
              <a:sym typeface="Proxima Nova"/>
            </a:endParaRPr>
          </a:p>
          <a:p>
            <a:pPr indent="-330200" lvl="0" marL="457200" marR="0" rtl="0" algn="l">
              <a:lnSpc>
                <a:spcPct val="115000"/>
              </a:lnSpc>
              <a:spcBef>
                <a:spcPts val="0"/>
              </a:spcBef>
              <a:spcAft>
                <a:spcPts val="0"/>
              </a:spcAft>
              <a:buClr>
                <a:schemeClr val="dk1"/>
              </a:buClr>
              <a:buSzPts val="1600"/>
              <a:buFont typeface="Proxima Nova"/>
              <a:buChar char="●"/>
            </a:pPr>
            <a:r>
              <a:rPr b="0" i="0" lang="en" sz="1600" u="none" cap="none" strike="noStrike">
                <a:solidFill>
                  <a:schemeClr val="dk1"/>
                </a:solidFill>
                <a:latin typeface="Proxima Nova"/>
                <a:ea typeface="Proxima Nova"/>
                <a:cs typeface="Proxima Nova"/>
                <a:sym typeface="Proxima Nova"/>
              </a:rPr>
              <a:t>In establishing a Jewish state in Palestine, Britain saw </a:t>
            </a:r>
            <a:r>
              <a:rPr b="1" i="0" lang="en" sz="1600" u="none" cap="none" strike="noStrike">
                <a:solidFill>
                  <a:schemeClr val="dk1"/>
                </a:solidFill>
                <a:latin typeface="Proxima Nova"/>
                <a:ea typeface="Proxima Nova"/>
                <a:cs typeface="Proxima Nova"/>
                <a:sym typeface="Proxima Nova"/>
              </a:rPr>
              <a:t>an opportunity to maintain its control and influence over the region</a:t>
            </a:r>
            <a:endParaRPr b="1" i="0" sz="1600" u="none" cap="none" strike="noStrike">
              <a:solidFill>
                <a:schemeClr val="dk1"/>
              </a:solidFill>
              <a:latin typeface="Proxima Nova"/>
              <a:ea typeface="Proxima Nova"/>
              <a:cs typeface="Proxima Nova"/>
              <a:sym typeface="Proxima Nova"/>
            </a:endParaRPr>
          </a:p>
          <a:p>
            <a:pPr indent="-330200" lvl="1" marL="914400" marR="0" rtl="0" algn="l">
              <a:lnSpc>
                <a:spcPct val="115000"/>
              </a:lnSpc>
              <a:spcBef>
                <a:spcPts val="0"/>
              </a:spcBef>
              <a:spcAft>
                <a:spcPts val="0"/>
              </a:spcAft>
              <a:buClr>
                <a:schemeClr val="dk1"/>
              </a:buClr>
              <a:buSzPts val="1600"/>
              <a:buFont typeface="Proxima Nova"/>
              <a:buChar char="○"/>
            </a:pPr>
            <a:r>
              <a:rPr b="0" i="0" lang="en" sz="1600" u="none" cap="none" strike="noStrike">
                <a:solidFill>
                  <a:schemeClr val="dk1"/>
                </a:solidFill>
                <a:latin typeface="Proxima Nova"/>
                <a:ea typeface="Proxima Nova"/>
                <a:cs typeface="Proxima Nova"/>
                <a:sym typeface="Proxima Nova"/>
              </a:rPr>
              <a:t>Herbert Samuel’s 1915 memorandum </a:t>
            </a:r>
            <a:r>
              <a:rPr b="0" i="1" lang="en" sz="1600" u="none" cap="none" strike="noStrike">
                <a:solidFill>
                  <a:schemeClr val="dk1"/>
                </a:solidFill>
                <a:latin typeface="Proxima Nova"/>
                <a:ea typeface="Proxima Nova"/>
                <a:cs typeface="Proxima Nova"/>
                <a:sym typeface="Proxima Nova"/>
              </a:rPr>
              <a:t>The Future of Palestine</a:t>
            </a:r>
            <a:r>
              <a:rPr b="0" i="0" lang="en" sz="1600" u="none" cap="none" strike="noStrike">
                <a:solidFill>
                  <a:schemeClr val="dk1"/>
                </a:solidFill>
                <a:latin typeface="Proxima Nova"/>
                <a:ea typeface="Proxima Nova"/>
                <a:cs typeface="Proxima Nova"/>
                <a:sym typeface="Proxima Nova"/>
              </a:rPr>
              <a:t> laid out a series of reasons why it would be beneficial to establish a Jewish state in Palestine, one of which was to “enable England to fulfill in yet another sphere her historic part of civiliser of the backward countries.”</a:t>
            </a:r>
            <a:endParaRPr b="0" i="0" sz="1700" u="none" cap="none" strike="noStrike">
              <a:solidFill>
                <a:schemeClr val="dk1"/>
              </a:solidFill>
              <a:highlight>
                <a:schemeClr val="lt1"/>
              </a:highlight>
              <a:latin typeface="Barlow"/>
              <a:ea typeface="Barlow"/>
              <a:cs typeface="Barlow"/>
              <a:sym typeface="Barlow"/>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7" name="Shape 447"/>
        <p:cNvGrpSpPr/>
        <p:nvPr/>
      </p:nvGrpSpPr>
      <p:grpSpPr>
        <a:xfrm>
          <a:off x="0" y="0"/>
          <a:ext cx="0" cy="0"/>
          <a:chOff x="0" y="0"/>
          <a:chExt cx="0" cy="0"/>
        </a:xfrm>
      </p:grpSpPr>
      <p:sp>
        <p:nvSpPr>
          <p:cNvPr id="448" name="Google Shape;448;g266c12896cc_0_15"/>
          <p:cNvSpPr txBox="1"/>
          <p:nvPr/>
        </p:nvSpPr>
        <p:spPr>
          <a:xfrm>
            <a:off x="339575" y="317350"/>
            <a:ext cx="85614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ANTISEMITISM</a:t>
            </a:r>
            <a:r>
              <a:rPr b="0" i="0" lang="en" sz="3000" u="none" cap="none" strike="noStrike">
                <a:solidFill>
                  <a:srgbClr val="999999"/>
                </a:solidFill>
                <a:latin typeface="Barlow Black"/>
                <a:ea typeface="Barlow Black"/>
                <a:cs typeface="Barlow Black"/>
                <a:sym typeface="Barlow Black"/>
              </a:rPr>
              <a:t> AS THE CATALYST FOR </a:t>
            </a:r>
            <a:r>
              <a:rPr b="0" i="0" lang="en" sz="3000" u="none" cap="none" strike="noStrike">
                <a:solidFill>
                  <a:srgbClr val="000000"/>
                </a:solidFill>
                <a:latin typeface="Barlow Black"/>
                <a:ea typeface="Barlow Black"/>
                <a:cs typeface="Barlow Black"/>
                <a:sym typeface="Barlow Black"/>
              </a:rPr>
              <a:t>ZIONISM</a:t>
            </a:r>
            <a:endParaRPr b="0" i="0" sz="3000" u="none" cap="none" strike="noStrike">
              <a:solidFill>
                <a:srgbClr val="999999"/>
              </a:solidFill>
              <a:latin typeface="Barlow Black"/>
              <a:ea typeface="Barlow Black"/>
              <a:cs typeface="Barlow Black"/>
              <a:sym typeface="Barlow Black"/>
            </a:endParaRPr>
          </a:p>
        </p:txBody>
      </p:sp>
      <p:sp>
        <p:nvSpPr>
          <p:cNvPr id="449" name="Google Shape;449;g266c12896cc_0_15"/>
          <p:cNvSpPr txBox="1"/>
          <p:nvPr/>
        </p:nvSpPr>
        <p:spPr>
          <a:xfrm>
            <a:off x="339575" y="947850"/>
            <a:ext cx="7580400" cy="40212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In the late 19th century, there was a new wave of antisemitism across Europe </a:t>
            </a:r>
            <a:r>
              <a:rPr lang="en" sz="1800">
                <a:solidFill>
                  <a:schemeClr val="dk1"/>
                </a:solidFill>
                <a:latin typeface="Barlow"/>
                <a:ea typeface="Barlow"/>
                <a:cs typeface="Barlow"/>
                <a:sym typeface="Barlow"/>
              </a:rPr>
              <a:t>+</a:t>
            </a:r>
            <a:r>
              <a:rPr b="0" i="0" lang="en" sz="1800" u="none" cap="none" strike="noStrike">
                <a:solidFill>
                  <a:schemeClr val="dk1"/>
                </a:solidFill>
                <a:latin typeface="Barlow"/>
                <a:ea typeface="Barlow"/>
                <a:cs typeface="Barlow"/>
                <a:sym typeface="Barlow"/>
              </a:rPr>
              <a:t> a rise in nationalism across Europe</a:t>
            </a:r>
            <a:endParaRPr b="0" i="0" sz="1800" u="none" cap="none" strike="noStrike">
              <a:solidFill>
                <a:schemeClr val="dk1"/>
              </a:solidFill>
              <a:latin typeface="Barlow"/>
              <a:ea typeface="Barlow"/>
              <a:cs typeface="Barlow"/>
              <a:sym typeface="Barlow"/>
            </a:endParaRPr>
          </a:p>
          <a:p>
            <a:pPr indent="-342900" lvl="1" marL="914400" marR="0" rtl="0" algn="l">
              <a:lnSpc>
                <a:spcPct val="115000"/>
              </a:lnSpc>
              <a:spcBef>
                <a:spcPts val="0"/>
              </a:spcBef>
              <a:spcAft>
                <a:spcPts val="0"/>
              </a:spcAft>
              <a:buClr>
                <a:schemeClr val="dk1"/>
              </a:buClr>
              <a:buSzPts val="1800"/>
              <a:buFont typeface="Barlow"/>
              <a:buChar char="○"/>
            </a:pPr>
            <a:r>
              <a:rPr b="1" i="0" lang="en" sz="1800" u="none" cap="none" strike="noStrike">
                <a:solidFill>
                  <a:schemeClr val="dk1"/>
                </a:solidFill>
                <a:latin typeface="Barlow"/>
                <a:ea typeface="Barlow"/>
                <a:cs typeface="Barlow"/>
                <a:sym typeface="Barlow"/>
              </a:rPr>
              <a:t>Pogroms in Russia (1881-1884 and 1918-1920): </a:t>
            </a:r>
            <a:r>
              <a:rPr b="0" i="1" lang="en" sz="1800" u="none" cap="none" strike="noStrike">
                <a:solidFill>
                  <a:schemeClr val="dk1"/>
                </a:solidFill>
                <a:latin typeface="Barlow"/>
                <a:ea typeface="Barlow"/>
                <a:cs typeface="Barlow"/>
                <a:sym typeface="Barlow"/>
              </a:rPr>
              <a:t>Fiddler of the Roof</a:t>
            </a:r>
            <a:r>
              <a:rPr b="1" i="0" lang="en" sz="1800" u="none" cap="none" strike="noStrike">
                <a:solidFill>
                  <a:schemeClr val="dk1"/>
                </a:solidFill>
                <a:latin typeface="Barlow"/>
                <a:ea typeface="Barlow"/>
                <a:cs typeface="Barlow"/>
                <a:sym typeface="Barlow"/>
              </a:rPr>
              <a:t> </a:t>
            </a:r>
            <a:endParaRPr b="1" i="0" sz="1800" u="none" cap="none" strike="noStrike">
              <a:solidFill>
                <a:schemeClr val="dk1"/>
              </a:solidFill>
              <a:latin typeface="Barlow"/>
              <a:ea typeface="Barlow"/>
              <a:cs typeface="Barlow"/>
              <a:sym typeface="Barlow"/>
            </a:endParaRPr>
          </a:p>
          <a:p>
            <a:pPr indent="-342900" lvl="1" marL="914400" marR="0" rtl="0" algn="l">
              <a:lnSpc>
                <a:spcPct val="115000"/>
              </a:lnSpc>
              <a:spcBef>
                <a:spcPts val="0"/>
              </a:spcBef>
              <a:spcAft>
                <a:spcPts val="0"/>
              </a:spcAft>
              <a:buClr>
                <a:schemeClr val="dk1"/>
              </a:buClr>
              <a:buSzPts val="1800"/>
              <a:buFont typeface="Barlow"/>
              <a:buChar char="○"/>
            </a:pPr>
            <a:r>
              <a:rPr b="1" i="0" lang="en" sz="1800" u="none" cap="none" strike="noStrike">
                <a:solidFill>
                  <a:schemeClr val="dk1"/>
                </a:solidFill>
                <a:latin typeface="Barlow"/>
                <a:ea typeface="Barlow"/>
                <a:cs typeface="Barlow"/>
                <a:sym typeface="Barlow"/>
              </a:rPr>
              <a:t>Dreyfus Affair (1894):</a:t>
            </a:r>
            <a:r>
              <a:rPr b="0" i="0" lang="en" sz="1800" u="none" cap="none" strike="noStrike">
                <a:solidFill>
                  <a:schemeClr val="dk1"/>
                </a:solidFill>
                <a:latin typeface="Barlow"/>
                <a:ea typeface="Barlow"/>
                <a:cs typeface="Barlow"/>
                <a:sym typeface="Barlow"/>
              </a:rPr>
              <a:t> French Jewish captain falsely accused of treason</a:t>
            </a:r>
            <a:endParaRPr b="0" i="0" sz="1800" u="none" cap="none" strike="noStrike">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Herzl proposed Zionism as a response to </a:t>
            </a:r>
            <a:r>
              <a:rPr lang="en" sz="1800">
                <a:solidFill>
                  <a:schemeClr val="dk1"/>
                </a:solidFill>
                <a:latin typeface="Barlow"/>
                <a:ea typeface="Barlow"/>
                <a:cs typeface="Barlow"/>
                <a:sym typeface="Barlow"/>
              </a:rPr>
              <a:t>European</a:t>
            </a:r>
            <a:r>
              <a:rPr b="0" i="0" lang="en" sz="1800" u="none" cap="none" strike="noStrike">
                <a:solidFill>
                  <a:schemeClr val="dk1"/>
                </a:solidFill>
                <a:latin typeface="Barlow"/>
                <a:ea typeface="Barlow"/>
                <a:cs typeface="Barlow"/>
                <a:sym typeface="Barlow"/>
              </a:rPr>
              <a:t> assimilation</a:t>
            </a:r>
            <a:endParaRPr sz="1800">
              <a:solidFill>
                <a:schemeClr val="dk1"/>
              </a:solidFill>
              <a:latin typeface="Barlow"/>
              <a:ea typeface="Barlow"/>
              <a:cs typeface="Barlow"/>
              <a:sym typeface="Barlow"/>
            </a:endParaRPr>
          </a:p>
          <a:p>
            <a:pPr indent="-342900" lvl="1" marL="914400" marR="0" rtl="0" algn="l">
              <a:lnSpc>
                <a:spcPct val="115000"/>
              </a:lnSpc>
              <a:spcBef>
                <a:spcPts val="0"/>
              </a:spcBef>
              <a:spcAft>
                <a:spcPts val="0"/>
              </a:spcAft>
              <a:buClr>
                <a:schemeClr val="dk1"/>
              </a:buClr>
              <a:buSzPts val="1800"/>
              <a:buFont typeface="Barlow"/>
              <a:buChar char="○"/>
            </a:pPr>
            <a:r>
              <a:rPr lang="en" sz="1800">
                <a:solidFill>
                  <a:schemeClr val="dk1"/>
                </a:solidFill>
                <a:latin typeface="Barlow"/>
                <a:ea typeface="Barlow"/>
                <a:cs typeface="Barlow"/>
                <a:sym typeface="Barlow"/>
              </a:rPr>
              <a:t>False </a:t>
            </a:r>
            <a:r>
              <a:rPr b="0" i="0" lang="en" sz="1800" u="none" cap="none" strike="noStrike">
                <a:solidFill>
                  <a:schemeClr val="dk1"/>
                </a:solidFill>
                <a:latin typeface="Barlow"/>
                <a:ea typeface="Barlow"/>
                <a:cs typeface="Barlow"/>
                <a:sym typeface="Barlow"/>
              </a:rPr>
              <a:t>belief that an established Jewish state would </a:t>
            </a:r>
            <a:r>
              <a:rPr lang="en" sz="1800">
                <a:solidFill>
                  <a:schemeClr val="dk1"/>
                </a:solidFill>
                <a:latin typeface="Barlow"/>
                <a:ea typeface="Barlow"/>
                <a:cs typeface="Barlow"/>
                <a:sym typeface="Barlow"/>
              </a:rPr>
              <a:t>provide</a:t>
            </a:r>
            <a:r>
              <a:rPr b="0" i="0" lang="en" sz="1800" u="none" cap="none" strike="noStrike">
                <a:solidFill>
                  <a:schemeClr val="dk1"/>
                </a:solidFill>
                <a:latin typeface="Barlow"/>
                <a:ea typeface="Barlow"/>
                <a:cs typeface="Barlow"/>
                <a:sym typeface="Barlow"/>
              </a:rPr>
              <a:t> </a:t>
            </a:r>
            <a:r>
              <a:rPr lang="en" sz="1800">
                <a:solidFill>
                  <a:schemeClr val="dk1"/>
                </a:solidFill>
                <a:latin typeface="Barlow"/>
                <a:ea typeface="Barlow"/>
                <a:cs typeface="Barlow"/>
                <a:sym typeface="Barlow"/>
              </a:rPr>
              <a:t>“</a:t>
            </a:r>
            <a:r>
              <a:rPr b="0" i="0" lang="en" sz="1800" u="none" cap="none" strike="noStrike">
                <a:solidFill>
                  <a:schemeClr val="dk1"/>
                </a:solidFill>
                <a:latin typeface="Barlow"/>
                <a:ea typeface="Barlow"/>
                <a:cs typeface="Barlow"/>
                <a:sym typeface="Barlow"/>
              </a:rPr>
              <a:t>self-determination</a:t>
            </a:r>
            <a:r>
              <a:rPr lang="en" sz="1800">
                <a:solidFill>
                  <a:schemeClr val="dk1"/>
                </a:solidFill>
                <a:latin typeface="Barlow"/>
                <a:ea typeface="Barlow"/>
                <a:cs typeface="Barlow"/>
                <a:sym typeface="Barlow"/>
              </a:rPr>
              <a:t>”</a:t>
            </a:r>
            <a:r>
              <a:rPr b="0" i="0" lang="en" sz="1800" u="none" cap="none" strike="noStrike">
                <a:solidFill>
                  <a:schemeClr val="dk1"/>
                </a:solidFill>
                <a:latin typeface="Barlow"/>
                <a:ea typeface="Barlow"/>
                <a:cs typeface="Barlow"/>
                <a:sym typeface="Barlow"/>
              </a:rPr>
              <a:t> and protection from escalating persecution in Europe</a:t>
            </a:r>
            <a:endParaRPr b="0" i="0" sz="1800" u="none" cap="none" strike="noStrike">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Zionism gained some political support post-WWI with the 1917 Balfour Declaration, but it was not until after the Holocaust that it gained broader global support</a:t>
            </a:r>
            <a:endParaRPr b="0" i="0" sz="1800" u="none" cap="none" strike="noStrike">
              <a:solidFill>
                <a:schemeClr val="dk1"/>
              </a:solidFill>
              <a:latin typeface="Barlow"/>
              <a:ea typeface="Barlow"/>
              <a:cs typeface="Barlow"/>
              <a:sym typeface="Barlow"/>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3" name="Shape 453"/>
        <p:cNvGrpSpPr/>
        <p:nvPr/>
      </p:nvGrpSpPr>
      <p:grpSpPr>
        <a:xfrm>
          <a:off x="0" y="0"/>
          <a:ext cx="0" cy="0"/>
          <a:chOff x="0" y="0"/>
          <a:chExt cx="0" cy="0"/>
        </a:xfrm>
      </p:grpSpPr>
      <p:sp>
        <p:nvSpPr>
          <p:cNvPr id="454" name="Google Shape;454;g266c12896cc_0_20"/>
          <p:cNvSpPr txBox="1"/>
          <p:nvPr/>
        </p:nvSpPr>
        <p:spPr>
          <a:xfrm>
            <a:off x="349250" y="287250"/>
            <a:ext cx="85614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999999"/>
                </a:solidFill>
                <a:latin typeface="Barlow Black"/>
                <a:ea typeface="Barlow Black"/>
                <a:cs typeface="Barlow Black"/>
                <a:sym typeface="Barlow Black"/>
              </a:rPr>
              <a:t>WHAT IS </a:t>
            </a:r>
            <a:r>
              <a:rPr b="0" i="0" lang="en" sz="3000" u="none" cap="none" strike="noStrike">
                <a:solidFill>
                  <a:srgbClr val="000000"/>
                </a:solidFill>
                <a:latin typeface="Barlow Black"/>
                <a:ea typeface="Barlow Black"/>
                <a:cs typeface="Barlow Black"/>
                <a:sym typeface="Barlow Black"/>
              </a:rPr>
              <a:t>ZIONISM</a:t>
            </a:r>
            <a:r>
              <a:rPr b="0" i="0" lang="en" sz="3000" u="none" cap="none" strike="noStrike">
                <a:solidFill>
                  <a:srgbClr val="999999"/>
                </a:solidFill>
                <a:latin typeface="Barlow Black"/>
                <a:ea typeface="Barlow Black"/>
                <a:cs typeface="Barlow Black"/>
                <a:sym typeface="Barlow Black"/>
              </a:rPr>
              <a:t>?</a:t>
            </a:r>
            <a:endParaRPr b="0" i="0" sz="3000" u="none" cap="none" strike="noStrike">
              <a:solidFill>
                <a:srgbClr val="999999"/>
              </a:solidFill>
              <a:latin typeface="Barlow Black"/>
              <a:ea typeface="Barlow Black"/>
              <a:cs typeface="Barlow Black"/>
              <a:sym typeface="Barlow Black"/>
            </a:endParaRPr>
          </a:p>
        </p:txBody>
      </p:sp>
      <p:sp>
        <p:nvSpPr>
          <p:cNvPr id="455" name="Google Shape;455;g266c12896cc_0_20"/>
          <p:cNvSpPr txBox="1"/>
          <p:nvPr/>
        </p:nvSpPr>
        <p:spPr>
          <a:xfrm>
            <a:off x="349250" y="1141575"/>
            <a:ext cx="6733800" cy="36072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dk1"/>
              </a:buClr>
              <a:buSzPts val="1800"/>
              <a:buFont typeface="Barlow"/>
              <a:buChar char="●"/>
            </a:pPr>
            <a:r>
              <a:rPr b="1" i="0" lang="en" sz="1800" u="none" cap="none" strike="noStrike">
                <a:solidFill>
                  <a:schemeClr val="dk1"/>
                </a:solidFill>
                <a:latin typeface="Barlow"/>
                <a:ea typeface="Barlow"/>
                <a:cs typeface="Barlow"/>
                <a:sym typeface="Barlow"/>
              </a:rPr>
              <a:t>Definition:</a:t>
            </a:r>
            <a:r>
              <a:rPr b="0" i="0" lang="en" sz="1800" u="none" cap="none" strike="noStrike">
                <a:solidFill>
                  <a:schemeClr val="dk1"/>
                </a:solidFill>
                <a:latin typeface="Barlow"/>
                <a:ea typeface="Barlow"/>
                <a:cs typeface="Barlow"/>
                <a:sym typeface="Barlow"/>
              </a:rPr>
              <a:t> A nationalist movement that support</a:t>
            </a:r>
            <a:r>
              <a:rPr lang="en" sz="1800">
                <a:solidFill>
                  <a:schemeClr val="dk1"/>
                </a:solidFill>
                <a:latin typeface="Barlow"/>
                <a:ea typeface="Barlow"/>
                <a:cs typeface="Barlow"/>
                <a:sym typeface="Barlow"/>
              </a:rPr>
              <a:t>s</a:t>
            </a:r>
            <a:r>
              <a:rPr b="0" i="0" lang="en" sz="1800" u="none" cap="none" strike="noStrike">
                <a:solidFill>
                  <a:schemeClr val="dk1"/>
                </a:solidFill>
                <a:latin typeface="Barlow"/>
                <a:ea typeface="Barlow"/>
                <a:cs typeface="Barlow"/>
                <a:sym typeface="Barlow"/>
              </a:rPr>
              <a:t> the establishment and maintenance of a Jewish ethnostate in historic Palestine</a:t>
            </a:r>
            <a:endParaRPr b="0" i="0" sz="1800" u="none" cap="none" strike="noStrike">
              <a:solidFill>
                <a:schemeClr val="dk1"/>
              </a:solidFill>
              <a:latin typeface="Barlow"/>
              <a:ea typeface="Barlow"/>
              <a:cs typeface="Barlow"/>
              <a:sym typeface="Barlow"/>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Barlow"/>
              <a:ea typeface="Barlow"/>
              <a:cs typeface="Barlow"/>
              <a:sym typeface="Barlow"/>
            </a:endParaRPr>
          </a:p>
          <a:p>
            <a:pPr indent="-342900" lvl="0" marL="457200" marR="0" rtl="0" algn="l">
              <a:lnSpc>
                <a:spcPct val="100000"/>
              </a:lnSpc>
              <a:spcBef>
                <a:spcPts val="0"/>
              </a:spcBef>
              <a:spcAft>
                <a:spcPts val="0"/>
              </a:spcAft>
              <a:buClr>
                <a:schemeClr val="dk1"/>
              </a:buClr>
              <a:buSzPts val="1800"/>
              <a:buFont typeface="Barlow"/>
              <a:buChar char="●"/>
            </a:pPr>
            <a:r>
              <a:rPr lang="en" sz="1800">
                <a:solidFill>
                  <a:schemeClr val="dk1"/>
                </a:solidFill>
                <a:latin typeface="Barlow"/>
                <a:ea typeface="Barlow"/>
                <a:cs typeface="Barlow"/>
                <a:sym typeface="Barlow"/>
              </a:rPr>
              <a:t>Founded by </a:t>
            </a:r>
            <a:r>
              <a:rPr b="0" i="0" lang="en" sz="1800" u="none" cap="none" strike="noStrike">
                <a:solidFill>
                  <a:schemeClr val="dk1"/>
                </a:solidFill>
                <a:latin typeface="Barlow"/>
                <a:ea typeface="Barlow"/>
                <a:cs typeface="Barlow"/>
                <a:sym typeface="Barlow"/>
              </a:rPr>
              <a:t>Theodor Herzl</a:t>
            </a:r>
            <a:r>
              <a:rPr lang="en" sz="1800">
                <a:solidFill>
                  <a:schemeClr val="dk1"/>
                </a:solidFill>
                <a:latin typeface="Barlow"/>
                <a:ea typeface="Barlow"/>
                <a:cs typeface="Barlow"/>
                <a:sym typeface="Barlow"/>
              </a:rPr>
              <a:t>  in 1896</a:t>
            </a:r>
            <a:r>
              <a:rPr b="0" i="0" lang="en" sz="1800" u="none" cap="none" strike="noStrike">
                <a:solidFill>
                  <a:schemeClr val="dk1"/>
                </a:solidFill>
                <a:latin typeface="Barlow"/>
                <a:ea typeface="Barlow"/>
                <a:cs typeface="Barlow"/>
                <a:sym typeface="Barlow"/>
              </a:rPr>
              <a:t> </a:t>
            </a:r>
            <a:r>
              <a:rPr lang="en" sz="1800">
                <a:solidFill>
                  <a:schemeClr val="dk1"/>
                </a:solidFill>
                <a:latin typeface="Barlow"/>
                <a:ea typeface="Barlow"/>
                <a:cs typeface="Barlow"/>
                <a:sym typeface="Barlow"/>
              </a:rPr>
              <a:t>with his seminal work,</a:t>
            </a:r>
            <a:r>
              <a:rPr b="0" i="0" lang="en" sz="1800" u="none" cap="none" strike="noStrike">
                <a:solidFill>
                  <a:schemeClr val="dk1"/>
                </a:solidFill>
                <a:latin typeface="Barlow"/>
                <a:ea typeface="Barlow"/>
                <a:cs typeface="Barlow"/>
                <a:sym typeface="Barlow"/>
              </a:rPr>
              <a:t> </a:t>
            </a:r>
            <a:r>
              <a:rPr b="0" i="1" lang="en" sz="1800" u="none" cap="none" strike="noStrike">
                <a:solidFill>
                  <a:schemeClr val="dk1"/>
                </a:solidFill>
                <a:uFill>
                  <a:noFill/>
                </a:uFill>
                <a:latin typeface="Barlow"/>
                <a:ea typeface="Barlow"/>
                <a:cs typeface="Barlow"/>
                <a:sym typeface="Barlow"/>
                <a:hlinkClick r:id="rId4">
                  <a:extLst>
                    <a:ext uri="{A12FA001-AC4F-418D-AE19-62706E023703}">
                      <ahyp:hlinkClr val="tx"/>
                    </a:ext>
                  </a:extLst>
                </a:hlinkClick>
              </a:rPr>
              <a:t>Der Judenstaat</a:t>
            </a:r>
            <a:r>
              <a:rPr lang="en" sz="1800">
                <a:solidFill>
                  <a:schemeClr val="dk1"/>
                </a:solidFill>
                <a:latin typeface="Barlow"/>
                <a:ea typeface="Barlow"/>
                <a:cs typeface="Barlow"/>
                <a:sym typeface="Barlow"/>
              </a:rPr>
              <a:t> or “</a:t>
            </a:r>
            <a:r>
              <a:rPr i="1" lang="en" sz="1800">
                <a:solidFill>
                  <a:schemeClr val="dk1"/>
                </a:solidFill>
                <a:latin typeface="Barlow"/>
                <a:ea typeface="Barlow"/>
                <a:cs typeface="Barlow"/>
                <a:sym typeface="Barlow"/>
              </a:rPr>
              <a:t>The State of the Jews”</a:t>
            </a:r>
            <a:endParaRPr b="0" i="1" sz="1800" u="none" cap="none" strike="noStrike">
              <a:solidFill>
                <a:schemeClr val="dk1"/>
              </a:solidFill>
              <a:latin typeface="Barlow"/>
              <a:ea typeface="Barlow"/>
              <a:cs typeface="Barlow"/>
              <a:sym typeface="Barlow"/>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Proxima Nova"/>
              <a:ea typeface="Proxima Nova"/>
              <a:cs typeface="Proxima Nova"/>
              <a:sym typeface="Proxima Nova"/>
            </a:endParaRPr>
          </a:p>
          <a:p>
            <a:pPr indent="-342900" lvl="0" marL="457200" marR="0" rtl="0" algn="l">
              <a:lnSpc>
                <a:spcPct val="100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Theordor Herzl aligned with messianic Christian leaders who believed that returning Jews to Israel aligned with biblical prophecy to bring about the second coming</a:t>
            </a:r>
            <a:endParaRPr b="0" i="0" sz="1800" u="none" cap="none" strike="noStrike">
              <a:solidFill>
                <a:schemeClr val="dk1"/>
              </a:solidFill>
              <a:latin typeface="Barlow"/>
              <a:ea typeface="Barlow"/>
              <a:cs typeface="Barlow"/>
              <a:sym typeface="Barlow"/>
            </a:endParaRPr>
          </a:p>
          <a:p>
            <a:pPr indent="-342900" lvl="1" marL="914400" marR="0" rtl="0" algn="l">
              <a:lnSpc>
                <a:spcPct val="100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The beginning threads of Christian Zionism</a:t>
            </a:r>
            <a:endParaRPr b="0" i="0" sz="1800" u="none" cap="none" strike="noStrike">
              <a:solidFill>
                <a:schemeClr val="dk1"/>
              </a:solidFill>
              <a:latin typeface="Barlow"/>
              <a:ea typeface="Barlow"/>
              <a:cs typeface="Barlow"/>
              <a:sym typeface="Barlow"/>
            </a:endParaRPr>
          </a:p>
          <a:p>
            <a:pPr indent="-342900" lvl="1" marL="914400" marR="0" rtl="0" algn="l">
              <a:lnSpc>
                <a:spcPct val="100000"/>
              </a:lnSpc>
              <a:spcBef>
                <a:spcPts val="0"/>
              </a:spcBef>
              <a:spcAft>
                <a:spcPts val="0"/>
              </a:spcAft>
              <a:buClr>
                <a:schemeClr val="dk1"/>
              </a:buClr>
              <a:buSzPts val="1800"/>
              <a:buFont typeface="Barlow"/>
              <a:buChar char="○"/>
            </a:pPr>
            <a:r>
              <a:rPr lang="en" sz="1800">
                <a:solidFill>
                  <a:schemeClr val="dk1"/>
                </a:solidFill>
                <a:latin typeface="Barlow"/>
                <a:ea typeface="Barlow"/>
                <a:cs typeface="Barlow"/>
                <a:sym typeface="Barlow"/>
              </a:rPr>
              <a:t>An inherently antisemitic belief system</a:t>
            </a:r>
            <a:endParaRPr sz="1800">
              <a:solidFill>
                <a:schemeClr val="dk1"/>
              </a:solidFill>
              <a:latin typeface="Barlow"/>
              <a:ea typeface="Barlow"/>
              <a:cs typeface="Barlow"/>
              <a:sym typeface="Barlow"/>
            </a:endParaRPr>
          </a:p>
        </p:txBody>
      </p:sp>
      <p:pic>
        <p:nvPicPr>
          <p:cNvPr id="456" name="Google Shape;456;g266c12896cc_0_20"/>
          <p:cNvPicPr preferRelativeResize="0"/>
          <p:nvPr/>
        </p:nvPicPr>
        <p:blipFill rotWithShape="1">
          <a:blip r:embed="rId5">
            <a:alphaModFix/>
          </a:blip>
          <a:srcRect b="0" l="0" r="0" t="0"/>
          <a:stretch/>
        </p:blipFill>
        <p:spPr>
          <a:xfrm>
            <a:off x="7189325" y="251775"/>
            <a:ext cx="1864950" cy="2634262"/>
          </a:xfrm>
          <a:prstGeom prst="rect">
            <a:avLst/>
          </a:prstGeom>
          <a:noFill/>
          <a:ln>
            <a:noFill/>
          </a:ln>
        </p:spPr>
      </p:pic>
      <p:sp>
        <p:nvSpPr>
          <p:cNvPr id="457" name="Google Shape;457;g266c12896cc_0_20"/>
          <p:cNvSpPr txBox="1"/>
          <p:nvPr/>
        </p:nvSpPr>
        <p:spPr>
          <a:xfrm>
            <a:off x="7469976" y="2886025"/>
            <a:ext cx="1584300" cy="25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000000"/>
                </a:solidFill>
                <a:latin typeface="Lato"/>
                <a:ea typeface="Lato"/>
                <a:cs typeface="Lato"/>
                <a:sym typeface="Lato"/>
              </a:rPr>
              <a:t>Theodor Herzl</a:t>
            </a:r>
            <a:endParaRPr b="0" i="1" sz="1400" u="none" cap="none" strike="noStrike">
              <a:solidFill>
                <a:srgbClr val="000000"/>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1" name="Shape 461"/>
        <p:cNvGrpSpPr/>
        <p:nvPr/>
      </p:nvGrpSpPr>
      <p:grpSpPr>
        <a:xfrm>
          <a:off x="0" y="0"/>
          <a:ext cx="0" cy="0"/>
          <a:chOff x="0" y="0"/>
          <a:chExt cx="0" cy="0"/>
        </a:xfrm>
      </p:grpSpPr>
      <p:sp>
        <p:nvSpPr>
          <p:cNvPr id="462" name="Google Shape;462;g266c12896cc_0_27"/>
          <p:cNvSpPr txBox="1"/>
          <p:nvPr/>
        </p:nvSpPr>
        <p:spPr>
          <a:xfrm>
            <a:off x="349250" y="511075"/>
            <a:ext cx="85614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HERZL</a:t>
            </a:r>
            <a:r>
              <a:rPr b="0" i="0" lang="en" sz="3000" u="none" cap="none" strike="noStrike">
                <a:solidFill>
                  <a:srgbClr val="999999"/>
                </a:solidFill>
                <a:latin typeface="Barlow Black"/>
                <a:ea typeface="Barlow Black"/>
                <a:cs typeface="Barlow Black"/>
                <a:sym typeface="Barlow Black"/>
              </a:rPr>
              <a:t> QUOTES</a:t>
            </a:r>
            <a:endParaRPr b="0" i="0" sz="3000" u="none" cap="none" strike="noStrike">
              <a:solidFill>
                <a:srgbClr val="999999"/>
              </a:solidFill>
              <a:latin typeface="Barlow Black"/>
              <a:ea typeface="Barlow Black"/>
              <a:cs typeface="Barlow Black"/>
              <a:sym typeface="Barlow Black"/>
            </a:endParaRPr>
          </a:p>
        </p:txBody>
      </p:sp>
      <p:sp>
        <p:nvSpPr>
          <p:cNvPr id="463" name="Google Shape;463;g266c12896cc_0_27"/>
          <p:cNvSpPr txBox="1"/>
          <p:nvPr/>
        </p:nvSpPr>
        <p:spPr>
          <a:xfrm>
            <a:off x="349250" y="1511475"/>
            <a:ext cx="6733800" cy="323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1" lang="en" sz="2300" u="none" cap="none" strike="noStrike">
                <a:solidFill>
                  <a:schemeClr val="dk1"/>
                </a:solidFill>
                <a:latin typeface="Arial"/>
                <a:ea typeface="Arial"/>
                <a:cs typeface="Arial"/>
                <a:sym typeface="Arial"/>
              </a:rPr>
              <a:t>“We should there form a portion of a rampart of Europe against Asia, </a:t>
            </a:r>
            <a:r>
              <a:rPr b="1" i="1" lang="en" sz="2300" u="none" cap="none" strike="noStrike">
                <a:solidFill>
                  <a:schemeClr val="dk1"/>
                </a:solidFill>
                <a:latin typeface="Arial"/>
                <a:ea typeface="Arial"/>
                <a:cs typeface="Arial"/>
                <a:sym typeface="Arial"/>
              </a:rPr>
              <a:t>an outpost of civilization as opposed to barbarism</a:t>
            </a:r>
            <a:r>
              <a:rPr b="0" i="1" lang="en" sz="2300" u="none" cap="none" strike="noStrike">
                <a:solidFill>
                  <a:schemeClr val="dk1"/>
                </a:solidFill>
                <a:latin typeface="Arial"/>
                <a:ea typeface="Arial"/>
                <a:cs typeface="Arial"/>
                <a:sym typeface="Arial"/>
              </a:rPr>
              <a:t>. We should as a neutral State remain in contact with all Europe, which would have to guarantee our existence.”</a:t>
            </a:r>
            <a:endParaRPr b="0" i="1" sz="2300" u="none" cap="none" strike="noStrike">
              <a:solidFill>
                <a:schemeClr val="dk1"/>
              </a:solidFill>
              <a:latin typeface="Arial"/>
              <a:ea typeface="Arial"/>
              <a:cs typeface="Arial"/>
              <a:sym typeface="Arial"/>
            </a:endParaRPr>
          </a:p>
        </p:txBody>
      </p:sp>
      <p:pic>
        <p:nvPicPr>
          <p:cNvPr id="464" name="Google Shape;464;g266c12896cc_0_27"/>
          <p:cNvPicPr preferRelativeResize="0"/>
          <p:nvPr/>
        </p:nvPicPr>
        <p:blipFill rotWithShape="1">
          <a:blip r:embed="rId4">
            <a:alphaModFix/>
          </a:blip>
          <a:srcRect b="0" l="0" r="0" t="0"/>
          <a:stretch/>
        </p:blipFill>
        <p:spPr>
          <a:xfrm>
            <a:off x="7189325" y="251775"/>
            <a:ext cx="1864950" cy="2634262"/>
          </a:xfrm>
          <a:prstGeom prst="rect">
            <a:avLst/>
          </a:prstGeom>
          <a:noFill/>
          <a:ln>
            <a:noFill/>
          </a:ln>
        </p:spPr>
      </p:pic>
      <p:sp>
        <p:nvSpPr>
          <p:cNvPr id="465" name="Google Shape;465;g266c12896cc_0_27"/>
          <p:cNvSpPr txBox="1"/>
          <p:nvPr/>
        </p:nvSpPr>
        <p:spPr>
          <a:xfrm>
            <a:off x="7469976" y="2886025"/>
            <a:ext cx="1584300" cy="25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000000"/>
                </a:solidFill>
                <a:latin typeface="Lato"/>
                <a:ea typeface="Lato"/>
                <a:cs typeface="Lato"/>
                <a:sym typeface="Lato"/>
              </a:rPr>
              <a:t>Theodor Herzl</a:t>
            </a:r>
            <a:endParaRPr b="0" i="1" sz="1400" u="none" cap="none" strike="noStrike">
              <a:solidFill>
                <a:srgbClr val="000000"/>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4" name="Shape 274"/>
        <p:cNvGrpSpPr/>
        <p:nvPr/>
      </p:nvGrpSpPr>
      <p:grpSpPr>
        <a:xfrm>
          <a:off x="0" y="0"/>
          <a:ext cx="0" cy="0"/>
          <a:chOff x="0" y="0"/>
          <a:chExt cx="0" cy="0"/>
        </a:xfrm>
      </p:grpSpPr>
      <p:sp>
        <p:nvSpPr>
          <p:cNvPr id="275" name="Google Shape;275;p3"/>
          <p:cNvSpPr txBox="1"/>
          <p:nvPr>
            <p:ph idx="1" type="subTitle"/>
          </p:nvPr>
        </p:nvSpPr>
        <p:spPr>
          <a:xfrm>
            <a:off x="235500" y="1478100"/>
            <a:ext cx="6374700" cy="325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000">
                <a:solidFill>
                  <a:srgbClr val="000000"/>
                </a:solidFill>
                <a:latin typeface="Barlow Black"/>
                <a:ea typeface="Barlow Black"/>
                <a:cs typeface="Barlow Black"/>
                <a:sym typeface="Barlow Black"/>
              </a:rPr>
              <a:t>Jewish Voice for Peace </a:t>
            </a:r>
            <a:r>
              <a:rPr lang="en" sz="2000">
                <a:latin typeface="Barlow Black"/>
                <a:ea typeface="Barlow Black"/>
                <a:cs typeface="Barlow Black"/>
                <a:sym typeface="Barlow Black"/>
              </a:rPr>
              <a:t>(JVP)</a:t>
            </a:r>
            <a:r>
              <a:rPr lang="en" sz="2000">
                <a:solidFill>
                  <a:srgbClr val="999999"/>
                </a:solidFill>
                <a:latin typeface="Barlow Black"/>
                <a:ea typeface="Barlow Black"/>
                <a:cs typeface="Barlow Black"/>
                <a:sym typeface="Barlow Black"/>
              </a:rPr>
              <a:t> </a:t>
            </a:r>
            <a:r>
              <a:rPr b="1" lang="en" sz="2000">
                <a:highlight>
                  <a:schemeClr val="lt1"/>
                </a:highlight>
                <a:latin typeface="Barlow"/>
                <a:ea typeface="Barlow"/>
                <a:cs typeface="Barlow"/>
                <a:sym typeface="Barlow"/>
              </a:rPr>
              <a:t>is the largest Jewish anti-Zionist organization in the world. </a:t>
            </a:r>
            <a:endParaRPr b="1" sz="2000">
              <a:highlight>
                <a:schemeClr val="lt1"/>
              </a:highlight>
              <a:latin typeface="Barlow"/>
              <a:ea typeface="Barlow"/>
              <a:cs typeface="Barlow"/>
              <a:sym typeface="Barlow"/>
            </a:endParaRPr>
          </a:p>
          <a:p>
            <a:pPr indent="0" lvl="0" marL="0" rtl="0" algn="l">
              <a:lnSpc>
                <a:spcPct val="100000"/>
              </a:lnSpc>
              <a:spcBef>
                <a:spcPts val="0"/>
              </a:spcBef>
              <a:spcAft>
                <a:spcPts val="0"/>
              </a:spcAft>
              <a:buClr>
                <a:schemeClr val="dk1"/>
              </a:buClr>
              <a:buSzPts val="1100"/>
              <a:buFont typeface="Arial"/>
              <a:buNone/>
            </a:pPr>
            <a:r>
              <a:t/>
            </a:r>
            <a:endParaRPr b="1" sz="2000">
              <a:solidFill>
                <a:schemeClr val="dk1"/>
              </a:solidFill>
              <a:highlight>
                <a:schemeClr val="lt1"/>
              </a:highlight>
              <a:latin typeface="Barlow"/>
              <a:ea typeface="Barlow"/>
              <a:cs typeface="Barlow"/>
              <a:sym typeface="Barlow"/>
            </a:endParaRPr>
          </a:p>
          <a:p>
            <a:pPr indent="0" lvl="0" marL="0" rtl="0" algn="l">
              <a:lnSpc>
                <a:spcPct val="100000"/>
              </a:lnSpc>
              <a:spcBef>
                <a:spcPts val="0"/>
              </a:spcBef>
              <a:spcAft>
                <a:spcPts val="0"/>
              </a:spcAft>
              <a:buClr>
                <a:schemeClr val="dk1"/>
              </a:buClr>
              <a:buSzPts val="1100"/>
              <a:buFont typeface="Arial"/>
              <a:buNone/>
            </a:pPr>
            <a:r>
              <a:rPr b="1" lang="en" sz="2000">
                <a:highlight>
                  <a:schemeClr val="lt1"/>
                </a:highlight>
                <a:latin typeface="Barlow"/>
                <a:ea typeface="Barlow"/>
                <a:cs typeface="Barlow"/>
                <a:sym typeface="Barlow"/>
              </a:rPr>
              <a:t>We’re building a </a:t>
            </a:r>
            <a:r>
              <a:rPr b="1" lang="en" sz="2000">
                <a:solidFill>
                  <a:schemeClr val="dk1"/>
                </a:solidFill>
                <a:highlight>
                  <a:schemeClr val="lt1"/>
                </a:highlight>
                <a:latin typeface="Barlow"/>
                <a:ea typeface="Barlow"/>
                <a:cs typeface="Barlow"/>
                <a:sym typeface="Barlow"/>
              </a:rPr>
              <a:t>grassroots, multiracial, cross-class, intergenerational movement </a:t>
            </a:r>
            <a:r>
              <a:rPr b="1" lang="en" sz="2000">
                <a:highlight>
                  <a:schemeClr val="lt1"/>
                </a:highlight>
                <a:latin typeface="Barlow"/>
                <a:ea typeface="Barlow"/>
                <a:cs typeface="Barlow"/>
                <a:sym typeface="Barlow"/>
              </a:rPr>
              <a:t>of U.S. Jews &amp; allies that support the Palestinian liberation movement, guided by a vision of justice, equality, and dignity for all people.</a:t>
            </a:r>
            <a:endParaRPr b="1" sz="2000">
              <a:highlight>
                <a:schemeClr val="lt1"/>
              </a:highlight>
              <a:latin typeface="Barlow"/>
              <a:ea typeface="Barlow"/>
              <a:cs typeface="Barlow"/>
              <a:sym typeface="Barlow"/>
            </a:endParaRPr>
          </a:p>
          <a:p>
            <a:pPr indent="0" lvl="0" marL="0" rtl="0" algn="l">
              <a:lnSpc>
                <a:spcPct val="100000"/>
              </a:lnSpc>
              <a:spcBef>
                <a:spcPts val="0"/>
              </a:spcBef>
              <a:spcAft>
                <a:spcPts val="0"/>
              </a:spcAft>
              <a:buClr>
                <a:schemeClr val="dk1"/>
              </a:buClr>
              <a:buSzPts val="1100"/>
              <a:buFont typeface="Arial"/>
              <a:buNone/>
            </a:pPr>
            <a:r>
              <a:t/>
            </a:r>
            <a:endParaRPr b="1" sz="2000">
              <a:highlight>
                <a:schemeClr val="lt1"/>
              </a:highlight>
              <a:latin typeface="Barlow"/>
              <a:ea typeface="Barlow"/>
              <a:cs typeface="Barlow"/>
              <a:sym typeface="Barlow"/>
            </a:endParaRPr>
          </a:p>
          <a:p>
            <a:pPr indent="0" lvl="0" marL="0" rtl="0" algn="l">
              <a:lnSpc>
                <a:spcPct val="100000"/>
              </a:lnSpc>
              <a:spcBef>
                <a:spcPts val="0"/>
              </a:spcBef>
              <a:spcAft>
                <a:spcPts val="0"/>
              </a:spcAft>
              <a:buClr>
                <a:schemeClr val="dk1"/>
              </a:buClr>
              <a:buSzPts val="1100"/>
              <a:buFont typeface="Arial"/>
              <a:buNone/>
            </a:pPr>
            <a:r>
              <a:rPr b="1" lang="en" sz="2000">
                <a:highlight>
                  <a:schemeClr val="lt1"/>
                </a:highlight>
                <a:latin typeface="Barlow"/>
                <a:ea typeface="Barlow"/>
                <a:cs typeface="Barlow"/>
                <a:sym typeface="Barlow"/>
              </a:rPr>
              <a:t>We’re building a Jewish community</a:t>
            </a:r>
            <a:r>
              <a:rPr lang="en" sz="2000">
                <a:solidFill>
                  <a:schemeClr val="dk1"/>
                </a:solidFill>
                <a:highlight>
                  <a:schemeClr val="lt1"/>
                </a:highlight>
                <a:latin typeface="Barlow"/>
                <a:ea typeface="Barlow"/>
                <a:cs typeface="Barlow"/>
                <a:sym typeface="Barlow"/>
              </a:rPr>
              <a:t> </a:t>
            </a:r>
            <a:r>
              <a:rPr b="1" lang="en" sz="2000">
                <a:solidFill>
                  <a:schemeClr val="dk1"/>
                </a:solidFill>
                <a:highlight>
                  <a:schemeClr val="lt1"/>
                </a:highlight>
                <a:latin typeface="Barlow"/>
                <a:ea typeface="Barlow"/>
                <a:cs typeface="Barlow"/>
                <a:sym typeface="Barlow"/>
              </a:rPr>
              <a:t>beyond Zionism</a:t>
            </a:r>
            <a:r>
              <a:rPr lang="en" sz="2000">
                <a:solidFill>
                  <a:schemeClr val="dk1"/>
                </a:solidFill>
                <a:highlight>
                  <a:schemeClr val="lt1"/>
                </a:highlight>
                <a:latin typeface="Barlow"/>
                <a:ea typeface="Barlow"/>
                <a:cs typeface="Barlow"/>
                <a:sym typeface="Barlow"/>
              </a:rPr>
              <a:t>.</a:t>
            </a:r>
            <a:endParaRPr sz="2000">
              <a:solidFill>
                <a:schemeClr val="dk1"/>
              </a:solidFill>
              <a:highlight>
                <a:schemeClr val="lt1"/>
              </a:highlight>
              <a:latin typeface="Barlow"/>
              <a:ea typeface="Barlow"/>
              <a:cs typeface="Barlow"/>
              <a:sym typeface="Barlow"/>
            </a:endParaRPr>
          </a:p>
        </p:txBody>
      </p:sp>
      <p:sp>
        <p:nvSpPr>
          <p:cNvPr id="276" name="Google Shape;276;p3"/>
          <p:cNvSpPr txBox="1"/>
          <p:nvPr>
            <p:ph type="ctrTitle"/>
          </p:nvPr>
        </p:nvSpPr>
        <p:spPr>
          <a:xfrm>
            <a:off x="235500" y="444900"/>
            <a:ext cx="6479700" cy="1033200"/>
          </a:xfrm>
          <a:prstGeom prst="rect">
            <a:avLst/>
          </a:prstGeom>
          <a:noFill/>
          <a:ln>
            <a:noFill/>
          </a:ln>
        </p:spPr>
        <p:txBody>
          <a:bodyPr anchorCtr="0" anchor="b" bIns="91425" lIns="91425" spcFirstLastPara="1" rIns="91425" wrap="square" tIns="91425">
            <a:noAutofit/>
          </a:bodyPr>
          <a:lstStyle/>
          <a:p>
            <a:pPr indent="0" lvl="0" marL="0" rtl="0" algn="ctr">
              <a:lnSpc>
                <a:spcPct val="75000"/>
              </a:lnSpc>
              <a:spcBef>
                <a:spcPts val="0"/>
              </a:spcBef>
              <a:spcAft>
                <a:spcPts val="0"/>
              </a:spcAft>
              <a:buSzPts val="5200"/>
              <a:buNone/>
            </a:pPr>
            <a:r>
              <a:t/>
            </a:r>
            <a:endParaRPr b="1">
              <a:latin typeface="Barlow"/>
              <a:ea typeface="Barlow"/>
              <a:cs typeface="Barlow"/>
              <a:sym typeface="Barlow"/>
            </a:endParaRPr>
          </a:p>
          <a:p>
            <a:pPr indent="0" lvl="0" marL="0" rtl="0" algn="l">
              <a:lnSpc>
                <a:spcPct val="75000"/>
              </a:lnSpc>
              <a:spcBef>
                <a:spcPts val="0"/>
              </a:spcBef>
              <a:spcAft>
                <a:spcPts val="0"/>
              </a:spcAft>
              <a:buClr>
                <a:schemeClr val="dk1"/>
              </a:buClr>
              <a:buSzPts val="1100"/>
              <a:buFont typeface="Arial"/>
              <a:buNone/>
            </a:pPr>
            <a:r>
              <a:rPr lang="en" sz="5800">
                <a:solidFill>
                  <a:srgbClr val="000000"/>
                </a:solidFill>
                <a:latin typeface="Barlow Black"/>
                <a:ea typeface="Barlow Black"/>
                <a:cs typeface="Barlow Black"/>
                <a:sym typeface="Barlow Black"/>
              </a:rPr>
              <a:t>WHO ARE WE? </a:t>
            </a:r>
            <a:endParaRPr b="1" sz="5000">
              <a:solidFill>
                <a:srgbClr val="000000"/>
              </a:solidFill>
              <a:latin typeface="Barlow"/>
              <a:ea typeface="Barlow"/>
              <a:cs typeface="Barlow"/>
              <a:sym typeface="Barlow"/>
            </a:endParaRPr>
          </a:p>
        </p:txBody>
      </p:sp>
      <p:pic>
        <p:nvPicPr>
          <p:cNvPr id="277" name="Google Shape;277;p3"/>
          <p:cNvPicPr preferRelativeResize="0"/>
          <p:nvPr/>
        </p:nvPicPr>
        <p:blipFill>
          <a:blip r:embed="rId4">
            <a:alphaModFix/>
          </a:blip>
          <a:stretch>
            <a:fillRect/>
          </a:stretch>
        </p:blipFill>
        <p:spPr>
          <a:xfrm>
            <a:off x="6550500" y="1000875"/>
            <a:ext cx="1628424" cy="162842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9" name="Shape 469"/>
        <p:cNvGrpSpPr/>
        <p:nvPr/>
      </p:nvGrpSpPr>
      <p:grpSpPr>
        <a:xfrm>
          <a:off x="0" y="0"/>
          <a:ext cx="0" cy="0"/>
          <a:chOff x="0" y="0"/>
          <a:chExt cx="0" cy="0"/>
        </a:xfrm>
      </p:grpSpPr>
      <p:sp>
        <p:nvSpPr>
          <p:cNvPr id="470" name="Google Shape;470;g266c12896cc_0_34"/>
          <p:cNvSpPr txBox="1"/>
          <p:nvPr/>
        </p:nvSpPr>
        <p:spPr>
          <a:xfrm>
            <a:off x="349250" y="387000"/>
            <a:ext cx="85614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HERZL</a:t>
            </a:r>
            <a:r>
              <a:rPr b="0" i="0" lang="en" sz="3000" u="none" cap="none" strike="noStrike">
                <a:solidFill>
                  <a:srgbClr val="999999"/>
                </a:solidFill>
                <a:latin typeface="Barlow Black"/>
                <a:ea typeface="Barlow Black"/>
                <a:cs typeface="Barlow Black"/>
                <a:sym typeface="Barlow Black"/>
              </a:rPr>
              <a:t> QUOTES</a:t>
            </a:r>
            <a:endParaRPr b="0" i="0" sz="3000" u="none" cap="none" strike="noStrike">
              <a:solidFill>
                <a:srgbClr val="999999"/>
              </a:solidFill>
              <a:latin typeface="Barlow Black"/>
              <a:ea typeface="Barlow Black"/>
              <a:cs typeface="Barlow Black"/>
              <a:sym typeface="Barlow Black"/>
            </a:endParaRPr>
          </a:p>
        </p:txBody>
      </p:sp>
      <p:sp>
        <p:nvSpPr>
          <p:cNvPr id="471" name="Google Shape;471;g266c12896cc_0_34"/>
          <p:cNvSpPr txBox="1"/>
          <p:nvPr/>
        </p:nvSpPr>
        <p:spPr>
          <a:xfrm>
            <a:off x="349250" y="1141575"/>
            <a:ext cx="6733800" cy="3607200"/>
          </a:xfrm>
          <a:prstGeom prst="rect">
            <a:avLst/>
          </a:prstGeom>
          <a:noFill/>
          <a:ln>
            <a:noFill/>
          </a:ln>
        </p:spPr>
        <p:txBody>
          <a:bodyPr anchorCtr="0" anchor="t" bIns="91425" lIns="91425" spcFirstLastPara="1" rIns="91425" wrap="square" tIns="91425">
            <a:noAutofit/>
          </a:bodyPr>
          <a:lstStyle/>
          <a:p>
            <a:pPr indent="0" lvl="0" marL="0" marR="165100" rtl="0" algn="l">
              <a:lnSpc>
                <a:spcPct val="138461"/>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a:t>
            </a:r>
            <a:r>
              <a:rPr b="1" i="1" lang="en" sz="1900" u="none" cap="none" strike="noStrike">
                <a:solidFill>
                  <a:schemeClr val="dk1"/>
                </a:solidFill>
                <a:uFill>
                  <a:noFill/>
                </a:uFill>
                <a:latin typeface="Arial"/>
                <a:ea typeface="Arial"/>
                <a:cs typeface="Arial"/>
                <a:sym typeface="Arial"/>
                <a:hlinkClick r:id="rId4">
                  <a:extLst>
                    <a:ext uri="{A12FA001-AC4F-418D-AE19-62706E023703}">
                      <ahyp:hlinkClr val="tx"/>
                    </a:ext>
                  </a:extLst>
                </a:hlinkClick>
              </a:rPr>
              <a:t>Both the process of expropriation and the removal of the poor must be carried out </a:t>
            </a:r>
            <a:r>
              <a:rPr b="1" i="1" lang="en" sz="1900">
                <a:solidFill>
                  <a:schemeClr val="dk1"/>
                </a:solidFill>
                <a:uFill>
                  <a:noFill/>
                </a:uFill>
                <a:hlinkClick r:id="rId5">
                  <a:extLst>
                    <a:ext uri="{A12FA001-AC4F-418D-AE19-62706E023703}">
                      <ahyp:hlinkClr val="tx"/>
                    </a:ext>
                  </a:extLst>
                </a:hlinkClick>
              </a:rPr>
              <a:t>discreetly</a:t>
            </a:r>
            <a:r>
              <a:rPr b="1" i="1" lang="en" sz="1900" u="none" cap="none" strike="noStrike">
                <a:solidFill>
                  <a:schemeClr val="dk1"/>
                </a:solidFill>
                <a:uFill>
                  <a:noFill/>
                </a:uFill>
                <a:latin typeface="Arial"/>
                <a:ea typeface="Arial"/>
                <a:cs typeface="Arial"/>
                <a:sym typeface="Arial"/>
                <a:hlinkClick r:id="rId6">
                  <a:extLst>
                    <a:ext uri="{A12FA001-AC4F-418D-AE19-62706E023703}">
                      <ahyp:hlinkClr val="tx"/>
                    </a:ext>
                  </a:extLst>
                </a:hlinkClick>
              </a:rPr>
              <a:t> and circumspectly.</a:t>
            </a:r>
            <a:r>
              <a:rPr b="0" i="1" lang="en" sz="1900" u="none" cap="none" strike="noStrike">
                <a:solidFill>
                  <a:schemeClr val="dk1"/>
                </a:solidFill>
                <a:uFill>
                  <a:noFill/>
                </a:uFill>
                <a:latin typeface="Arial"/>
                <a:ea typeface="Arial"/>
                <a:cs typeface="Arial"/>
                <a:sym typeface="Arial"/>
                <a:hlinkClick r:id="rId7">
                  <a:extLst>
                    <a:ext uri="{A12FA001-AC4F-418D-AE19-62706E023703}">
                      <ahyp:hlinkClr val="tx"/>
                    </a:ext>
                  </a:extLst>
                </a:hlinkClick>
              </a:rPr>
              <a:t> Let the owners of the immoveable property believe that they are cheating us, selling us things for more than they are worth. But we are not going to sell them anything back.</a:t>
            </a:r>
            <a:r>
              <a:rPr b="0" i="1" lang="en" sz="1900" u="none" cap="none" strike="noStrike">
                <a:solidFill>
                  <a:schemeClr val="dk1"/>
                </a:solidFill>
                <a:latin typeface="Arial"/>
                <a:ea typeface="Arial"/>
                <a:cs typeface="Arial"/>
                <a:sym typeface="Arial"/>
              </a:rPr>
              <a:t>”</a:t>
            </a:r>
            <a:endParaRPr b="0" i="1" sz="2400" u="none" cap="none" strike="noStrike">
              <a:solidFill>
                <a:schemeClr val="dk1"/>
              </a:solidFill>
              <a:latin typeface="Arial"/>
              <a:ea typeface="Arial"/>
              <a:cs typeface="Arial"/>
              <a:sym typeface="Arial"/>
            </a:endParaRPr>
          </a:p>
        </p:txBody>
      </p:sp>
      <p:pic>
        <p:nvPicPr>
          <p:cNvPr id="472" name="Google Shape;472;g266c12896cc_0_34"/>
          <p:cNvPicPr preferRelativeResize="0"/>
          <p:nvPr/>
        </p:nvPicPr>
        <p:blipFill rotWithShape="1">
          <a:blip r:embed="rId8">
            <a:alphaModFix/>
          </a:blip>
          <a:srcRect b="0" l="0" r="0" t="0"/>
          <a:stretch/>
        </p:blipFill>
        <p:spPr>
          <a:xfrm>
            <a:off x="7189325" y="251775"/>
            <a:ext cx="1864950" cy="2634262"/>
          </a:xfrm>
          <a:prstGeom prst="rect">
            <a:avLst/>
          </a:prstGeom>
          <a:noFill/>
          <a:ln>
            <a:noFill/>
          </a:ln>
        </p:spPr>
      </p:pic>
      <p:sp>
        <p:nvSpPr>
          <p:cNvPr id="473" name="Google Shape;473;g266c12896cc_0_34"/>
          <p:cNvSpPr txBox="1"/>
          <p:nvPr/>
        </p:nvSpPr>
        <p:spPr>
          <a:xfrm>
            <a:off x="7469976" y="2886025"/>
            <a:ext cx="1584300" cy="25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000000"/>
                </a:solidFill>
                <a:latin typeface="Lato"/>
                <a:ea typeface="Lato"/>
                <a:cs typeface="Lato"/>
                <a:sym typeface="Lato"/>
              </a:rPr>
              <a:t>Theodor Herzl</a:t>
            </a:r>
            <a:endParaRPr b="0" i="1" sz="1400" u="none" cap="none" strike="noStrike">
              <a:solidFill>
                <a:srgbClr val="000000"/>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7" name="Shape 477"/>
        <p:cNvGrpSpPr/>
        <p:nvPr/>
      </p:nvGrpSpPr>
      <p:grpSpPr>
        <a:xfrm>
          <a:off x="0" y="0"/>
          <a:ext cx="0" cy="0"/>
          <a:chOff x="0" y="0"/>
          <a:chExt cx="0" cy="0"/>
        </a:xfrm>
      </p:grpSpPr>
      <p:sp>
        <p:nvSpPr>
          <p:cNvPr id="478" name="Google Shape;478;g266c12896cc_0_54"/>
          <p:cNvSpPr txBox="1"/>
          <p:nvPr/>
        </p:nvSpPr>
        <p:spPr>
          <a:xfrm>
            <a:off x="428700" y="321325"/>
            <a:ext cx="41433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KEY ZIONIST QUOTES</a:t>
            </a:r>
            <a:endParaRPr b="0" i="0" sz="3000" u="none" cap="none" strike="noStrike">
              <a:solidFill>
                <a:schemeClr val="dk1"/>
              </a:solidFill>
              <a:latin typeface="Barlow Black"/>
              <a:ea typeface="Barlow Black"/>
              <a:cs typeface="Barlow Black"/>
              <a:sym typeface="Barlow Black"/>
            </a:endParaRPr>
          </a:p>
        </p:txBody>
      </p:sp>
      <p:sp>
        <p:nvSpPr>
          <p:cNvPr id="479" name="Google Shape;479;g266c12896cc_0_54"/>
          <p:cNvSpPr txBox="1"/>
          <p:nvPr/>
        </p:nvSpPr>
        <p:spPr>
          <a:xfrm>
            <a:off x="344875" y="1286700"/>
            <a:ext cx="7792800" cy="25701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600"/>
              <a:buFont typeface="Arial"/>
              <a:buNone/>
            </a:pPr>
            <a:r>
              <a:rPr b="0" i="0" lang="en" sz="1900" u="none" cap="none" strike="noStrike">
                <a:solidFill>
                  <a:schemeClr val="dk1"/>
                </a:solidFill>
                <a:latin typeface="Barlow"/>
                <a:ea typeface="Barlow"/>
                <a:cs typeface="Barlow"/>
                <a:sym typeface="Barlow"/>
              </a:rPr>
              <a:t>“</a:t>
            </a:r>
            <a:r>
              <a:rPr b="1" i="0" lang="en" sz="1900" u="none" cap="none" strike="noStrike">
                <a:solidFill>
                  <a:schemeClr val="dk1"/>
                </a:solidFill>
                <a:latin typeface="Barlow"/>
                <a:ea typeface="Barlow"/>
                <a:cs typeface="Barlow"/>
                <a:sym typeface="Barlow"/>
              </a:rPr>
              <a:t>It must be clear that there is no room for both people in this country.</a:t>
            </a:r>
            <a:r>
              <a:rPr b="0" i="0" lang="en" sz="1900" u="none" cap="none" strike="noStrike">
                <a:solidFill>
                  <a:schemeClr val="dk1"/>
                </a:solidFill>
                <a:latin typeface="Barlow"/>
                <a:ea typeface="Barlow"/>
                <a:cs typeface="Barlow"/>
                <a:sym typeface="Barlow"/>
              </a:rPr>
              <a:t> No </a:t>
            </a:r>
            <a:r>
              <a:rPr lang="en" sz="1900">
                <a:solidFill>
                  <a:schemeClr val="dk1"/>
                </a:solidFill>
                <a:latin typeface="Barlow"/>
                <a:ea typeface="Barlow"/>
                <a:cs typeface="Barlow"/>
                <a:sym typeface="Barlow"/>
              </a:rPr>
              <a:t>‘</a:t>
            </a:r>
            <a:r>
              <a:rPr b="0" i="0" lang="en" sz="1900" u="none" cap="none" strike="noStrike">
                <a:solidFill>
                  <a:schemeClr val="dk1"/>
                </a:solidFill>
                <a:latin typeface="Barlow"/>
                <a:ea typeface="Barlow"/>
                <a:cs typeface="Barlow"/>
                <a:sym typeface="Barlow"/>
              </a:rPr>
              <a:t>development</a:t>
            </a:r>
            <a:r>
              <a:rPr lang="en" sz="1900">
                <a:solidFill>
                  <a:schemeClr val="dk1"/>
                </a:solidFill>
                <a:latin typeface="Barlow"/>
                <a:ea typeface="Barlow"/>
                <a:cs typeface="Barlow"/>
                <a:sym typeface="Barlow"/>
              </a:rPr>
              <a:t>’</a:t>
            </a:r>
            <a:r>
              <a:rPr b="0" i="0" lang="en" sz="1900" u="none" cap="none" strike="noStrike">
                <a:solidFill>
                  <a:schemeClr val="dk1"/>
                </a:solidFill>
                <a:latin typeface="Barlow"/>
                <a:ea typeface="Barlow"/>
                <a:cs typeface="Barlow"/>
                <a:sym typeface="Barlow"/>
              </a:rPr>
              <a:t> will bring us closer to our aim, to be an independent people in this small country. If the Arabs leave the country, it will be broad and wide-open for us. And if the Arabs stay, the country will remain narrow and miserable...The only solution is Eretz Israel (a Jewish state) without Arabs.” </a:t>
            </a:r>
            <a:endParaRPr b="0" i="0" sz="1900" u="none" cap="none" strike="noStrike">
              <a:solidFill>
                <a:schemeClr val="dk1"/>
              </a:solidFill>
              <a:latin typeface="Barlow"/>
              <a:ea typeface="Barlow"/>
              <a:cs typeface="Barlow"/>
              <a:sym typeface="Barlow"/>
            </a:endParaRPr>
          </a:p>
          <a:p>
            <a:pPr indent="0" lvl="0" marL="0" marR="0" rtl="0" algn="just">
              <a:lnSpc>
                <a:spcPct val="115000"/>
              </a:lnSpc>
              <a:spcBef>
                <a:spcPts val="0"/>
              </a:spcBef>
              <a:spcAft>
                <a:spcPts val="0"/>
              </a:spcAft>
              <a:buClr>
                <a:srgbClr val="000000"/>
              </a:buClr>
              <a:buSzPts val="1600"/>
              <a:buFont typeface="Arial"/>
              <a:buNone/>
            </a:pPr>
            <a:r>
              <a:t/>
            </a:r>
            <a:endParaRPr b="0" i="0" sz="1800" u="none" cap="none" strike="noStrike">
              <a:solidFill>
                <a:schemeClr val="dk1"/>
              </a:solidFill>
              <a:latin typeface="Barlow"/>
              <a:ea typeface="Barlow"/>
              <a:cs typeface="Barlow"/>
              <a:sym typeface="Barlow"/>
            </a:endParaRPr>
          </a:p>
          <a:p>
            <a:pPr indent="-330200" lvl="0" marL="457200" marR="0" rtl="0" algn="l">
              <a:lnSpc>
                <a:spcPct val="115000"/>
              </a:lnSpc>
              <a:spcBef>
                <a:spcPts val="0"/>
              </a:spcBef>
              <a:spcAft>
                <a:spcPts val="0"/>
              </a:spcAft>
              <a:buClr>
                <a:schemeClr val="dk1"/>
              </a:buClr>
              <a:buSzPts val="1600"/>
              <a:buFont typeface="Barlow"/>
              <a:buChar char="-"/>
            </a:pPr>
            <a:r>
              <a:rPr b="0" i="0" lang="en" sz="1600" u="none" cap="none" strike="noStrike">
                <a:solidFill>
                  <a:schemeClr val="dk1"/>
                </a:solidFill>
                <a:latin typeface="Barlow"/>
                <a:ea typeface="Barlow"/>
                <a:cs typeface="Barlow"/>
                <a:sym typeface="Barlow"/>
              </a:rPr>
              <a:t>Josef Weitz, Director of the Land and Afforestation Department - Jewish National Fund , 1940</a:t>
            </a:r>
            <a:endParaRPr b="0" i="0" sz="2000" u="none" cap="none" strike="noStrike">
              <a:solidFill>
                <a:schemeClr val="dk1"/>
              </a:solidFill>
              <a:latin typeface="Barlow"/>
              <a:ea typeface="Barlow"/>
              <a:cs typeface="Barlow"/>
              <a:sym typeface="Barlow"/>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3" name="Shape 483"/>
        <p:cNvGrpSpPr/>
        <p:nvPr/>
      </p:nvGrpSpPr>
      <p:grpSpPr>
        <a:xfrm>
          <a:off x="0" y="0"/>
          <a:ext cx="0" cy="0"/>
          <a:chOff x="0" y="0"/>
          <a:chExt cx="0" cy="0"/>
        </a:xfrm>
      </p:grpSpPr>
      <p:sp>
        <p:nvSpPr>
          <p:cNvPr id="484" name="Google Shape;484;g266c12896cc_0_59"/>
          <p:cNvSpPr txBox="1"/>
          <p:nvPr/>
        </p:nvSpPr>
        <p:spPr>
          <a:xfrm>
            <a:off x="428700" y="321325"/>
            <a:ext cx="41433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KEY ZIONIST QUOTES</a:t>
            </a:r>
            <a:endParaRPr b="0" i="0" sz="3000" u="none" cap="none" strike="noStrike">
              <a:solidFill>
                <a:schemeClr val="dk1"/>
              </a:solidFill>
              <a:latin typeface="Barlow Black"/>
              <a:ea typeface="Barlow Black"/>
              <a:cs typeface="Barlow Black"/>
              <a:sym typeface="Barlow Black"/>
            </a:endParaRPr>
          </a:p>
        </p:txBody>
      </p:sp>
      <p:sp>
        <p:nvSpPr>
          <p:cNvPr id="485" name="Google Shape;485;g266c12896cc_0_59"/>
          <p:cNvSpPr txBox="1"/>
          <p:nvPr/>
        </p:nvSpPr>
        <p:spPr>
          <a:xfrm>
            <a:off x="209800" y="1286700"/>
            <a:ext cx="7792800" cy="3284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900" u="none" cap="none" strike="noStrike">
                <a:solidFill>
                  <a:schemeClr val="dk1"/>
                </a:solidFill>
                <a:latin typeface="Barlow"/>
                <a:ea typeface="Barlow"/>
                <a:cs typeface="Barlow"/>
                <a:sym typeface="Barlow"/>
              </a:rPr>
              <a:t>”There is no way besides transferring the Arabs from here to the neighboring countries, and to transfer all of them, save perhaps for [the Arabs of] Bethlehem, Nazareth and Old Jerusalem. </a:t>
            </a:r>
            <a:r>
              <a:rPr b="1" i="0" lang="en" sz="1900" u="none" cap="none" strike="noStrike">
                <a:solidFill>
                  <a:schemeClr val="dk1"/>
                </a:solidFill>
                <a:latin typeface="Barlow"/>
                <a:ea typeface="Barlow"/>
                <a:cs typeface="Barlow"/>
                <a:sym typeface="Barlow"/>
              </a:rPr>
              <a:t>Not one village must be left, not one [bedouin] tribe.</a:t>
            </a:r>
            <a:r>
              <a:rPr b="0" i="0" lang="en" sz="1900" u="none" cap="none" strike="noStrike">
                <a:solidFill>
                  <a:schemeClr val="dk1"/>
                </a:solidFill>
                <a:latin typeface="Barlow"/>
                <a:ea typeface="Barlow"/>
                <a:cs typeface="Barlow"/>
                <a:sym typeface="Barlow"/>
              </a:rPr>
              <a:t> And only after this transfer will the country be able to absorb millions of our brothers and the Jewish problem will cease to exist. </a:t>
            </a:r>
            <a:r>
              <a:rPr b="1" i="0" lang="en" sz="1900" u="none" cap="none" strike="noStrike">
                <a:solidFill>
                  <a:schemeClr val="dk1"/>
                </a:solidFill>
                <a:latin typeface="Barlow"/>
                <a:ea typeface="Barlow"/>
                <a:cs typeface="Barlow"/>
                <a:sym typeface="Barlow"/>
              </a:rPr>
              <a:t>There is no other solution.</a:t>
            </a:r>
            <a:r>
              <a:rPr b="0" i="0" lang="en" sz="1900" u="none" cap="none" strike="noStrike">
                <a:solidFill>
                  <a:schemeClr val="dk1"/>
                </a:solidFill>
                <a:latin typeface="Barlow"/>
                <a:ea typeface="Barlow"/>
                <a:cs typeface="Barlow"/>
                <a:sym typeface="Barlow"/>
              </a:rPr>
              <a:t>”</a:t>
            </a:r>
            <a:endParaRPr b="0" i="0" sz="1100" u="none" cap="none" strike="noStrike">
              <a:solidFill>
                <a:schemeClr val="dk1"/>
              </a:solidFill>
              <a:latin typeface="Barlow"/>
              <a:ea typeface="Barlow"/>
              <a:cs typeface="Barlow"/>
              <a:sym typeface="Barlow"/>
            </a:endParaRPr>
          </a:p>
          <a:p>
            <a:pPr indent="0" lvl="0" marL="0" marR="0" rtl="0" algn="just">
              <a:lnSpc>
                <a:spcPct val="115000"/>
              </a:lnSpc>
              <a:spcBef>
                <a:spcPts val="1600"/>
              </a:spcBef>
              <a:spcAft>
                <a:spcPts val="0"/>
              </a:spcAft>
              <a:buClr>
                <a:srgbClr val="000000"/>
              </a:buClr>
              <a:buSzPts val="1600"/>
              <a:buFont typeface="Arial"/>
              <a:buNone/>
            </a:pPr>
            <a:r>
              <a:t/>
            </a:r>
            <a:endParaRPr b="0" i="0" sz="1600" u="none" cap="none" strike="noStrike">
              <a:solidFill>
                <a:schemeClr val="dk1"/>
              </a:solidFill>
              <a:latin typeface="Barlow"/>
              <a:ea typeface="Barlow"/>
              <a:cs typeface="Barlow"/>
              <a:sym typeface="Barlow"/>
            </a:endParaRPr>
          </a:p>
          <a:p>
            <a:pPr indent="-330200" lvl="0" marL="457200" marR="0" rtl="0" algn="l">
              <a:lnSpc>
                <a:spcPct val="115000"/>
              </a:lnSpc>
              <a:spcBef>
                <a:spcPts val="0"/>
              </a:spcBef>
              <a:spcAft>
                <a:spcPts val="0"/>
              </a:spcAft>
              <a:buClr>
                <a:schemeClr val="dk1"/>
              </a:buClr>
              <a:buSzPts val="1600"/>
              <a:buFont typeface="Barlow"/>
              <a:buChar char="-"/>
            </a:pPr>
            <a:r>
              <a:rPr b="0" i="0" lang="en" sz="1600" u="none" cap="none" strike="noStrike">
                <a:solidFill>
                  <a:schemeClr val="dk1"/>
                </a:solidFill>
                <a:latin typeface="Barlow"/>
                <a:ea typeface="Barlow"/>
                <a:cs typeface="Barlow"/>
                <a:sym typeface="Barlow"/>
              </a:rPr>
              <a:t>Josef Weitz, Director of the Land and Afforestation Department - Jewish National Fund , 1940</a:t>
            </a:r>
            <a:endParaRPr b="0" i="0" sz="2000" u="none" cap="none" strike="noStrike">
              <a:solidFill>
                <a:schemeClr val="dk1"/>
              </a:solidFill>
              <a:latin typeface="Barlow"/>
              <a:ea typeface="Barlow"/>
              <a:cs typeface="Barlow"/>
              <a:sym typeface="Barlow"/>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9" name="Shape 489"/>
        <p:cNvGrpSpPr/>
        <p:nvPr/>
      </p:nvGrpSpPr>
      <p:grpSpPr>
        <a:xfrm>
          <a:off x="0" y="0"/>
          <a:ext cx="0" cy="0"/>
          <a:chOff x="0" y="0"/>
          <a:chExt cx="0" cy="0"/>
        </a:xfrm>
      </p:grpSpPr>
      <p:sp>
        <p:nvSpPr>
          <p:cNvPr id="490" name="Google Shape;490;g266c12896cc_0_64"/>
          <p:cNvSpPr txBox="1"/>
          <p:nvPr/>
        </p:nvSpPr>
        <p:spPr>
          <a:xfrm>
            <a:off x="428700" y="321325"/>
            <a:ext cx="41433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KEY ZIONIST QUOTES</a:t>
            </a:r>
            <a:endParaRPr b="0" i="0" sz="3000" u="none" cap="none" strike="noStrike">
              <a:solidFill>
                <a:schemeClr val="dk1"/>
              </a:solidFill>
              <a:latin typeface="Barlow Black"/>
              <a:ea typeface="Barlow Black"/>
              <a:cs typeface="Barlow Black"/>
              <a:sym typeface="Barlow Black"/>
            </a:endParaRPr>
          </a:p>
        </p:txBody>
      </p:sp>
      <p:sp>
        <p:nvSpPr>
          <p:cNvPr id="491" name="Google Shape;491;g266c12896cc_0_64"/>
          <p:cNvSpPr txBox="1"/>
          <p:nvPr/>
        </p:nvSpPr>
        <p:spPr>
          <a:xfrm>
            <a:off x="209800" y="1286700"/>
            <a:ext cx="7792800" cy="25701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600"/>
              <a:buFont typeface="Arial"/>
              <a:buNone/>
            </a:pPr>
            <a:r>
              <a:rPr b="0" i="0" lang="en" sz="1900" u="none" cap="none" strike="noStrike">
                <a:solidFill>
                  <a:schemeClr val="dk1"/>
                </a:solidFill>
                <a:latin typeface="Barlow"/>
                <a:ea typeface="Barlow"/>
                <a:cs typeface="Barlow"/>
                <a:sym typeface="Barlow"/>
              </a:rPr>
              <a:t>“We must expel the Arabs and take their places and if we have to use force to guarantee our own right to settle in those places then we have force at our disposal.” </a:t>
            </a:r>
            <a:endParaRPr b="0" i="0" sz="1900" u="none" cap="none" strike="noStrike">
              <a:solidFill>
                <a:schemeClr val="dk1"/>
              </a:solidFill>
              <a:latin typeface="Barlow"/>
              <a:ea typeface="Barlow"/>
              <a:cs typeface="Barlow"/>
              <a:sym typeface="Barlow"/>
            </a:endParaRPr>
          </a:p>
          <a:p>
            <a:pPr indent="0" lvl="0" marL="0" marR="0" rtl="0" algn="just">
              <a:lnSpc>
                <a:spcPct val="115000"/>
              </a:lnSpc>
              <a:spcBef>
                <a:spcPts val="0"/>
              </a:spcBef>
              <a:spcAft>
                <a:spcPts val="0"/>
              </a:spcAft>
              <a:buClr>
                <a:srgbClr val="000000"/>
              </a:buClr>
              <a:buSzPts val="1600"/>
              <a:buFont typeface="Arial"/>
              <a:buNone/>
            </a:pPr>
            <a:r>
              <a:t/>
            </a:r>
            <a:endParaRPr b="0" i="0" sz="1900" u="none" cap="none" strike="noStrike">
              <a:solidFill>
                <a:schemeClr val="dk1"/>
              </a:solidFill>
              <a:latin typeface="Barlow"/>
              <a:ea typeface="Barlow"/>
              <a:cs typeface="Barlow"/>
              <a:sym typeface="Barlow"/>
            </a:endParaRPr>
          </a:p>
          <a:p>
            <a:pPr indent="0" lvl="0" marL="0" marR="0" rtl="0" algn="just">
              <a:lnSpc>
                <a:spcPct val="115000"/>
              </a:lnSpc>
              <a:spcBef>
                <a:spcPts val="0"/>
              </a:spcBef>
              <a:spcAft>
                <a:spcPts val="0"/>
              </a:spcAft>
              <a:buClr>
                <a:srgbClr val="000000"/>
              </a:buClr>
              <a:buSzPts val="1600"/>
              <a:buFont typeface="Arial"/>
              <a:buNone/>
            </a:pPr>
            <a:r>
              <a:rPr b="0" i="0" lang="en" sz="1900" u="none" cap="none" strike="noStrike">
                <a:solidFill>
                  <a:schemeClr val="dk1"/>
                </a:solidFill>
                <a:latin typeface="Barlow"/>
                <a:ea typeface="Barlow"/>
                <a:cs typeface="Barlow"/>
                <a:sym typeface="Barlow"/>
              </a:rPr>
              <a:t>“During the assault, we must be ready to strike the decisive blow; that is, </a:t>
            </a:r>
            <a:r>
              <a:rPr b="1" i="0" lang="en" sz="1900" u="none" cap="none" strike="noStrike">
                <a:solidFill>
                  <a:schemeClr val="dk1"/>
                </a:solidFill>
                <a:latin typeface="Barlow"/>
                <a:ea typeface="Barlow"/>
                <a:cs typeface="Barlow"/>
                <a:sym typeface="Barlow"/>
              </a:rPr>
              <a:t>either to destroy </a:t>
            </a:r>
            <a:r>
              <a:rPr b="0" i="0" lang="en" sz="1900" u="none" cap="none" strike="noStrike">
                <a:solidFill>
                  <a:schemeClr val="dk1"/>
                </a:solidFill>
                <a:latin typeface="Barlow"/>
                <a:ea typeface="Barlow"/>
                <a:cs typeface="Barlow"/>
                <a:sym typeface="Barlow"/>
              </a:rPr>
              <a:t>the towns or </a:t>
            </a:r>
            <a:r>
              <a:rPr b="1" i="0" lang="en" sz="1900" u="none" cap="none" strike="noStrike">
                <a:solidFill>
                  <a:schemeClr val="dk1"/>
                </a:solidFill>
                <a:latin typeface="Barlow"/>
                <a:ea typeface="Barlow"/>
                <a:cs typeface="Barlow"/>
                <a:sym typeface="Barlow"/>
              </a:rPr>
              <a:t>expel</a:t>
            </a:r>
            <a:r>
              <a:rPr b="0" i="0" lang="en" sz="1900" u="none" cap="none" strike="noStrike">
                <a:solidFill>
                  <a:schemeClr val="dk1"/>
                </a:solidFill>
                <a:latin typeface="Barlow"/>
                <a:ea typeface="Barlow"/>
                <a:cs typeface="Barlow"/>
                <a:sym typeface="Barlow"/>
              </a:rPr>
              <a:t> its inhabitants </a:t>
            </a:r>
            <a:r>
              <a:rPr b="1" i="0" lang="en" sz="1900" u="none" cap="none" strike="noStrike">
                <a:solidFill>
                  <a:schemeClr val="dk1"/>
                </a:solidFill>
                <a:latin typeface="Barlow"/>
                <a:ea typeface="Barlow"/>
                <a:cs typeface="Barlow"/>
                <a:sym typeface="Barlow"/>
              </a:rPr>
              <a:t>so our people can replace</a:t>
            </a:r>
            <a:r>
              <a:rPr b="0" i="0" lang="en" sz="1900" u="none" cap="none" strike="noStrike">
                <a:solidFill>
                  <a:schemeClr val="dk1"/>
                </a:solidFill>
                <a:latin typeface="Barlow"/>
                <a:ea typeface="Barlow"/>
                <a:cs typeface="Barlow"/>
                <a:sym typeface="Barlow"/>
              </a:rPr>
              <a:t> them.” </a:t>
            </a:r>
            <a:endParaRPr b="0" i="0" sz="1900" u="none" cap="none" strike="noStrike">
              <a:solidFill>
                <a:schemeClr val="dk1"/>
              </a:solidFill>
              <a:latin typeface="Barlow"/>
              <a:ea typeface="Barlow"/>
              <a:cs typeface="Barlow"/>
              <a:sym typeface="Barlow"/>
            </a:endParaRPr>
          </a:p>
          <a:p>
            <a:pPr indent="0" lvl="0" marL="0" marR="0" rtl="0" algn="just">
              <a:lnSpc>
                <a:spcPct val="115000"/>
              </a:lnSpc>
              <a:spcBef>
                <a:spcPts val="0"/>
              </a:spcBef>
              <a:spcAft>
                <a:spcPts val="0"/>
              </a:spcAft>
              <a:buClr>
                <a:srgbClr val="000000"/>
              </a:buClr>
              <a:buSzPts val="1600"/>
              <a:buFont typeface="Arial"/>
              <a:buNone/>
            </a:pPr>
            <a:r>
              <a:t/>
            </a:r>
            <a:endParaRPr b="0" i="0" sz="1800" u="none" cap="none" strike="noStrike">
              <a:solidFill>
                <a:schemeClr val="dk1"/>
              </a:solidFill>
              <a:latin typeface="Barlow"/>
              <a:ea typeface="Barlow"/>
              <a:cs typeface="Barlow"/>
              <a:sym typeface="Barlow"/>
            </a:endParaRPr>
          </a:p>
          <a:p>
            <a:pPr indent="-330200" lvl="0" marL="457200" marR="0" rtl="0" algn="l">
              <a:lnSpc>
                <a:spcPct val="115000"/>
              </a:lnSpc>
              <a:spcBef>
                <a:spcPts val="0"/>
              </a:spcBef>
              <a:spcAft>
                <a:spcPts val="0"/>
              </a:spcAft>
              <a:buClr>
                <a:schemeClr val="dk1"/>
              </a:buClr>
              <a:buSzPts val="1600"/>
              <a:buFont typeface="Barlow"/>
              <a:buChar char="-"/>
            </a:pPr>
            <a:r>
              <a:rPr b="0" i="0" lang="en" sz="1600" u="none" cap="none" strike="noStrike">
                <a:solidFill>
                  <a:schemeClr val="dk1"/>
                </a:solidFill>
                <a:latin typeface="Barlow"/>
                <a:ea typeface="Barlow"/>
                <a:cs typeface="Barlow"/>
                <a:sym typeface="Barlow"/>
              </a:rPr>
              <a:t>David Ben Gurion, First Prime Minister of Israel</a:t>
            </a:r>
            <a:endParaRPr b="0" i="0" sz="2000" u="none" cap="none" strike="noStrike">
              <a:solidFill>
                <a:schemeClr val="dk1"/>
              </a:solidFill>
              <a:latin typeface="Barlow"/>
              <a:ea typeface="Barlow"/>
              <a:cs typeface="Barlow"/>
              <a:sym typeface="Barlow"/>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495" name="Shape 495"/>
        <p:cNvGrpSpPr/>
        <p:nvPr/>
      </p:nvGrpSpPr>
      <p:grpSpPr>
        <a:xfrm>
          <a:off x="0" y="0"/>
          <a:ext cx="0" cy="0"/>
          <a:chOff x="0" y="0"/>
          <a:chExt cx="0" cy="0"/>
        </a:xfrm>
      </p:grpSpPr>
      <p:sp>
        <p:nvSpPr>
          <p:cNvPr id="496" name="Google Shape;496;g266c12896cc_0_69"/>
          <p:cNvSpPr txBox="1"/>
          <p:nvPr/>
        </p:nvSpPr>
        <p:spPr>
          <a:xfrm>
            <a:off x="428700" y="321325"/>
            <a:ext cx="41433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KEY ZIONIST QUOTES</a:t>
            </a:r>
            <a:endParaRPr b="0" i="0" sz="3000" u="none" cap="none" strike="noStrike">
              <a:solidFill>
                <a:schemeClr val="dk1"/>
              </a:solidFill>
              <a:latin typeface="Barlow Black"/>
              <a:ea typeface="Barlow Black"/>
              <a:cs typeface="Barlow Black"/>
              <a:sym typeface="Barlow Black"/>
            </a:endParaRPr>
          </a:p>
        </p:txBody>
      </p:sp>
      <p:sp>
        <p:nvSpPr>
          <p:cNvPr id="497" name="Google Shape;497;g266c12896cc_0_69"/>
          <p:cNvSpPr txBox="1"/>
          <p:nvPr/>
        </p:nvSpPr>
        <p:spPr>
          <a:xfrm>
            <a:off x="209800" y="1286700"/>
            <a:ext cx="7855800" cy="3141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4285F4"/>
              </a:buClr>
              <a:buSzPts val="1100"/>
              <a:buFont typeface="Arial"/>
              <a:buNone/>
            </a:pPr>
            <a:r>
              <a:rPr b="0" i="0" lang="en" sz="2200" u="none" cap="none" strike="noStrike">
                <a:solidFill>
                  <a:schemeClr val="dk1"/>
                </a:solidFill>
                <a:latin typeface="Barlow"/>
                <a:ea typeface="Barlow"/>
                <a:cs typeface="Barlow"/>
                <a:sym typeface="Barlow"/>
              </a:rPr>
              <a:t>“Now a transfer of a completely different scope will have to be carried out. In many parts of the country </a:t>
            </a:r>
            <a:r>
              <a:rPr b="1" i="0" lang="en" sz="2200" u="none" cap="none" strike="noStrike">
                <a:solidFill>
                  <a:schemeClr val="dk1"/>
                </a:solidFill>
                <a:latin typeface="Barlow"/>
                <a:ea typeface="Barlow"/>
                <a:cs typeface="Barlow"/>
                <a:sym typeface="Barlow"/>
              </a:rPr>
              <a:t>new settlement will not be possible without transferring the Arabs</a:t>
            </a:r>
            <a:r>
              <a:rPr b="0" i="0" lang="en" sz="2200" u="none" cap="none" strike="noStrike">
                <a:solidFill>
                  <a:schemeClr val="dk1"/>
                </a:solidFill>
                <a:latin typeface="Barlow"/>
                <a:ea typeface="Barlow"/>
                <a:cs typeface="Barlow"/>
                <a:sym typeface="Barlow"/>
              </a:rPr>
              <a:t>."</a:t>
            </a:r>
            <a:endParaRPr b="0" i="0" sz="2200" u="none" cap="none" strike="noStrike">
              <a:solidFill>
                <a:schemeClr val="dk1"/>
              </a:solidFill>
              <a:latin typeface="Barlow"/>
              <a:ea typeface="Barlow"/>
              <a:cs typeface="Barlow"/>
              <a:sym typeface="Barlow"/>
            </a:endParaRPr>
          </a:p>
          <a:p>
            <a:pPr indent="0" lvl="0" marL="0" marR="0" rtl="0" algn="l">
              <a:lnSpc>
                <a:spcPct val="115000"/>
              </a:lnSpc>
              <a:spcBef>
                <a:spcPts val="1600"/>
              </a:spcBef>
              <a:spcAft>
                <a:spcPts val="0"/>
              </a:spcAft>
              <a:buClr>
                <a:srgbClr val="4285F4"/>
              </a:buClr>
              <a:buSzPts val="1100"/>
              <a:buFont typeface="Arial"/>
              <a:buNone/>
            </a:pPr>
            <a:r>
              <a:rPr b="0" i="0" lang="en" sz="2200" u="none" cap="none" strike="noStrike">
                <a:solidFill>
                  <a:schemeClr val="dk1"/>
                </a:solidFill>
                <a:latin typeface="Barlow"/>
                <a:ea typeface="Barlow"/>
                <a:cs typeface="Barlow"/>
                <a:sym typeface="Barlow"/>
              </a:rPr>
              <a:t>"</a:t>
            </a:r>
            <a:r>
              <a:rPr b="1" i="0" lang="en" sz="2200" u="none" cap="none" strike="noStrike">
                <a:solidFill>
                  <a:schemeClr val="dk1"/>
                </a:solidFill>
                <a:latin typeface="Barlow"/>
                <a:ea typeface="Barlow"/>
                <a:cs typeface="Barlow"/>
                <a:sym typeface="Barlow"/>
              </a:rPr>
              <a:t>I support compulsory transfer</a:t>
            </a:r>
            <a:r>
              <a:rPr b="0" i="0" lang="en" sz="2200" u="none" cap="none" strike="noStrike">
                <a:solidFill>
                  <a:schemeClr val="dk1"/>
                </a:solidFill>
                <a:latin typeface="Barlow"/>
                <a:ea typeface="Barlow"/>
                <a:cs typeface="Barlow"/>
                <a:sym typeface="Barlow"/>
              </a:rPr>
              <a:t>. I don't see anything immoral in it.”</a:t>
            </a:r>
            <a:endParaRPr b="0" i="0" sz="1400" u="none" cap="none" strike="noStrike">
              <a:solidFill>
                <a:schemeClr val="dk1"/>
              </a:solidFill>
              <a:latin typeface="Barlow"/>
              <a:ea typeface="Barlow"/>
              <a:cs typeface="Barlow"/>
              <a:sym typeface="Barlow"/>
            </a:endParaRPr>
          </a:p>
          <a:p>
            <a:pPr indent="0" lvl="0" marL="0" marR="0" rtl="0" algn="just">
              <a:lnSpc>
                <a:spcPct val="115000"/>
              </a:lnSpc>
              <a:spcBef>
                <a:spcPts val="1600"/>
              </a:spcBef>
              <a:spcAft>
                <a:spcPts val="0"/>
              </a:spcAft>
              <a:buClr>
                <a:srgbClr val="000000"/>
              </a:buClr>
              <a:buSzPts val="1400"/>
              <a:buFont typeface="Arial"/>
              <a:buNone/>
            </a:pPr>
            <a:r>
              <a:t/>
            </a:r>
            <a:endParaRPr b="0" i="0" sz="1400" u="none" cap="none" strike="noStrike">
              <a:solidFill>
                <a:schemeClr val="dk1"/>
              </a:solidFill>
              <a:latin typeface="Barlow"/>
              <a:ea typeface="Barlow"/>
              <a:cs typeface="Barlow"/>
              <a:sym typeface="Barlow"/>
            </a:endParaRPr>
          </a:p>
          <a:p>
            <a:pPr indent="-304800" lvl="0" marL="457200" marR="0" rtl="0" algn="l">
              <a:lnSpc>
                <a:spcPct val="115000"/>
              </a:lnSpc>
              <a:spcBef>
                <a:spcPts val="0"/>
              </a:spcBef>
              <a:spcAft>
                <a:spcPts val="0"/>
              </a:spcAft>
              <a:buClr>
                <a:schemeClr val="dk1"/>
              </a:buClr>
              <a:buSzPts val="1200"/>
              <a:buFont typeface="Barlow"/>
              <a:buChar char="-"/>
            </a:pPr>
            <a:r>
              <a:rPr b="0" i="0" lang="en" sz="1200" u="none" cap="none" strike="noStrike">
                <a:solidFill>
                  <a:schemeClr val="dk1"/>
                </a:solidFill>
                <a:latin typeface="Barlow"/>
                <a:ea typeface="Barlow"/>
                <a:cs typeface="Barlow"/>
                <a:sym typeface="Barlow"/>
              </a:rPr>
              <a:t>David Ben Gurion, First Prime Minister of Israel</a:t>
            </a:r>
            <a:endParaRPr b="0" i="0" sz="1600" u="none" cap="none" strike="noStrike">
              <a:solidFill>
                <a:schemeClr val="dk1"/>
              </a:solidFill>
              <a:latin typeface="Barlow"/>
              <a:ea typeface="Barlow"/>
              <a:cs typeface="Barlow"/>
              <a:sym typeface="Barlow"/>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1" name="Shape 501"/>
        <p:cNvGrpSpPr/>
        <p:nvPr/>
      </p:nvGrpSpPr>
      <p:grpSpPr>
        <a:xfrm>
          <a:off x="0" y="0"/>
          <a:ext cx="0" cy="0"/>
          <a:chOff x="0" y="0"/>
          <a:chExt cx="0" cy="0"/>
        </a:xfrm>
      </p:grpSpPr>
      <p:sp>
        <p:nvSpPr>
          <p:cNvPr id="502" name="Google Shape;502;g266c12896cc_0_74"/>
          <p:cNvSpPr txBox="1"/>
          <p:nvPr/>
        </p:nvSpPr>
        <p:spPr>
          <a:xfrm>
            <a:off x="349250" y="511075"/>
            <a:ext cx="85614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Barlow Black"/>
                <a:ea typeface="Barlow Black"/>
                <a:cs typeface="Barlow Black"/>
                <a:sym typeface="Barlow Black"/>
              </a:rPr>
              <a:t>ZIONISM</a:t>
            </a:r>
            <a:r>
              <a:rPr b="0" i="0" lang="en" sz="3000" u="none" cap="none" strike="noStrike">
                <a:solidFill>
                  <a:srgbClr val="999999"/>
                </a:solidFill>
                <a:latin typeface="Barlow Black"/>
                <a:ea typeface="Barlow Black"/>
                <a:cs typeface="Barlow Black"/>
                <a:sym typeface="Barlow Black"/>
              </a:rPr>
              <a:t> TODAY</a:t>
            </a:r>
            <a:endParaRPr b="0" i="0" sz="3000" u="none" cap="none" strike="noStrike">
              <a:solidFill>
                <a:srgbClr val="999999"/>
              </a:solidFill>
              <a:latin typeface="Barlow Black"/>
              <a:ea typeface="Barlow Black"/>
              <a:cs typeface="Barlow Black"/>
              <a:sym typeface="Barlow Black"/>
            </a:endParaRPr>
          </a:p>
        </p:txBody>
      </p:sp>
      <p:sp>
        <p:nvSpPr>
          <p:cNvPr id="503" name="Google Shape;503;g266c12896cc_0_74"/>
          <p:cNvSpPr txBox="1"/>
          <p:nvPr/>
        </p:nvSpPr>
        <p:spPr>
          <a:xfrm>
            <a:off x="349250" y="1141575"/>
            <a:ext cx="7755600" cy="32997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The primary goal of Zionism is the establishment and maintenance a Jewish majority, ethnostate in </a:t>
            </a:r>
            <a:r>
              <a:rPr lang="en" sz="1800">
                <a:solidFill>
                  <a:schemeClr val="dk1"/>
                </a:solidFill>
                <a:latin typeface="Barlow"/>
                <a:ea typeface="Barlow"/>
                <a:cs typeface="Barlow"/>
                <a:sym typeface="Barlow"/>
              </a:rPr>
              <a:t>Israel</a:t>
            </a:r>
            <a:endParaRPr b="0" i="0" sz="1800" u="none" cap="none" strike="noStrike">
              <a:solidFill>
                <a:schemeClr val="dk1"/>
              </a:solidFill>
              <a:latin typeface="Barlow"/>
              <a:ea typeface="Barlow"/>
              <a:cs typeface="Barlow"/>
              <a:sym typeface="Barlow"/>
            </a:endParaRPr>
          </a:p>
          <a:p>
            <a:pPr indent="-342900" lvl="1" marL="914400" marR="0" rtl="0" algn="l">
              <a:lnSpc>
                <a:spcPct val="115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Bringing more Jews to Israel via aliyah and Birthright</a:t>
            </a:r>
            <a:endParaRPr b="0" i="0" sz="1800" u="none" cap="none" strike="noStrike">
              <a:solidFill>
                <a:schemeClr val="dk1"/>
              </a:solidFill>
              <a:latin typeface="Barlow"/>
              <a:ea typeface="Barlow"/>
              <a:cs typeface="Barlow"/>
              <a:sym typeface="Barlow"/>
            </a:endParaRPr>
          </a:p>
          <a:p>
            <a:pPr indent="-342900" lvl="1" marL="914400" marR="0" rtl="0" algn="l">
              <a:lnSpc>
                <a:spcPct val="115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The removal of Palestinian people through violence, forced removal and imprisonment </a:t>
            </a:r>
            <a:endParaRPr b="0" i="0" sz="1800" u="none" cap="none" strike="noStrike">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Relies on global antisemitism to continue escalating and rising, to further validate and legitimize the “need” for a Jewish safe haven</a:t>
            </a:r>
            <a:endParaRPr b="0" i="0" sz="1800" u="none" cap="none" strike="noStrike">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There has been a massive movement to redefine Zionism as the Jewish “right to self-determination”</a:t>
            </a:r>
            <a:endParaRPr b="0" i="0" sz="1800" u="none" cap="none" strike="noStrike">
              <a:solidFill>
                <a:schemeClr val="dk1"/>
              </a:solidFill>
              <a:latin typeface="Barlow"/>
              <a:ea typeface="Barlow"/>
              <a:cs typeface="Barlow"/>
              <a:sym typeface="Barlow"/>
            </a:endParaRPr>
          </a:p>
          <a:p>
            <a:pPr indent="-342900" lvl="1" marL="914400" marR="0" rtl="0" algn="l">
              <a:lnSpc>
                <a:spcPct val="115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Equates Zionism with Judaism and Jewish identity so that criticism of Zionism can then be defined as antisemitism</a:t>
            </a:r>
            <a:endParaRPr b="0" i="0" sz="1900" u="none" cap="none" strike="noStrike">
              <a:solidFill>
                <a:schemeClr val="dk1"/>
              </a:solidFill>
              <a:latin typeface="Barlow"/>
              <a:ea typeface="Barlow"/>
              <a:cs typeface="Barlow"/>
              <a:sym typeface="Barlow"/>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7" name="Shape 507"/>
        <p:cNvGrpSpPr/>
        <p:nvPr/>
      </p:nvGrpSpPr>
      <p:grpSpPr>
        <a:xfrm>
          <a:off x="0" y="0"/>
          <a:ext cx="0" cy="0"/>
          <a:chOff x="0" y="0"/>
          <a:chExt cx="0" cy="0"/>
        </a:xfrm>
      </p:grpSpPr>
      <p:pic>
        <p:nvPicPr>
          <p:cNvPr id="508" name="Google Shape;508;g266c12896cc_0_147"/>
          <p:cNvPicPr preferRelativeResize="0"/>
          <p:nvPr/>
        </p:nvPicPr>
        <p:blipFill rotWithShape="1">
          <a:blip r:embed="rId4">
            <a:alphaModFix/>
          </a:blip>
          <a:srcRect b="2999" l="0" r="4689" t="6107"/>
          <a:stretch/>
        </p:blipFill>
        <p:spPr>
          <a:xfrm>
            <a:off x="333875" y="1145350"/>
            <a:ext cx="4067274" cy="3881476"/>
          </a:xfrm>
          <a:prstGeom prst="rect">
            <a:avLst/>
          </a:prstGeom>
          <a:noFill/>
          <a:ln>
            <a:noFill/>
          </a:ln>
        </p:spPr>
      </p:pic>
      <p:pic>
        <p:nvPicPr>
          <p:cNvPr id="509" name="Google Shape;509;g266c12896cc_0_147"/>
          <p:cNvPicPr preferRelativeResize="0"/>
          <p:nvPr/>
        </p:nvPicPr>
        <p:blipFill rotWithShape="1">
          <a:blip r:embed="rId5">
            <a:alphaModFix/>
          </a:blip>
          <a:srcRect b="2424" l="0" r="4689" t="10345"/>
          <a:stretch/>
        </p:blipFill>
        <p:spPr>
          <a:xfrm>
            <a:off x="4681975" y="116675"/>
            <a:ext cx="4067274" cy="3722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3" name="Shape 513"/>
        <p:cNvGrpSpPr/>
        <p:nvPr/>
      </p:nvGrpSpPr>
      <p:grpSpPr>
        <a:xfrm>
          <a:off x="0" y="0"/>
          <a:ext cx="0" cy="0"/>
          <a:chOff x="0" y="0"/>
          <a:chExt cx="0" cy="0"/>
        </a:xfrm>
      </p:grpSpPr>
      <p:sp>
        <p:nvSpPr>
          <p:cNvPr id="514" name="Google Shape;514;g266c12896cc_0_112"/>
          <p:cNvSpPr txBox="1"/>
          <p:nvPr/>
        </p:nvSpPr>
        <p:spPr>
          <a:xfrm>
            <a:off x="293450" y="289300"/>
            <a:ext cx="3936300" cy="1017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Barlow Black"/>
                <a:ea typeface="Barlow Black"/>
                <a:cs typeface="Barlow Black"/>
                <a:sym typeface="Barlow Black"/>
              </a:rPr>
              <a:t>ZIONIST LOGIC: </a:t>
            </a:r>
            <a:endParaRPr b="0" i="0" sz="3000" u="none" cap="none" strike="noStrike">
              <a:solidFill>
                <a:srgbClr val="000000"/>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999999"/>
                </a:solidFill>
                <a:latin typeface="Barlow Black"/>
                <a:ea typeface="Barlow Black"/>
                <a:cs typeface="Barlow Black"/>
                <a:sym typeface="Barlow Black"/>
              </a:rPr>
              <a:t>THE BASIS OF ISRAEL</a:t>
            </a:r>
            <a:endParaRPr b="0" i="0" sz="3000" u="none" cap="none" strike="noStrike">
              <a:solidFill>
                <a:srgbClr val="000000"/>
              </a:solidFill>
              <a:latin typeface="Barlow Black"/>
              <a:ea typeface="Barlow Black"/>
              <a:cs typeface="Barlow Black"/>
              <a:sym typeface="Barlow Black"/>
            </a:endParaRPr>
          </a:p>
        </p:txBody>
      </p:sp>
      <p:pic>
        <p:nvPicPr>
          <p:cNvPr id="515" name="Google Shape;515;g266c12896cc_0_112"/>
          <p:cNvPicPr preferRelativeResize="0"/>
          <p:nvPr/>
        </p:nvPicPr>
        <p:blipFill rotWithShape="1">
          <a:blip r:embed="rId4">
            <a:alphaModFix/>
          </a:blip>
          <a:srcRect b="0" l="2759" r="3051" t="0"/>
          <a:stretch/>
        </p:blipFill>
        <p:spPr>
          <a:xfrm>
            <a:off x="293450" y="1306300"/>
            <a:ext cx="5122625" cy="3625776"/>
          </a:xfrm>
          <a:prstGeom prst="rect">
            <a:avLst/>
          </a:prstGeom>
          <a:noFill/>
          <a:ln>
            <a:noFill/>
          </a:ln>
        </p:spPr>
      </p:pic>
      <p:sp>
        <p:nvSpPr>
          <p:cNvPr id="516" name="Google Shape;516;g266c12896cc_0_112"/>
          <p:cNvSpPr txBox="1"/>
          <p:nvPr/>
        </p:nvSpPr>
        <p:spPr>
          <a:xfrm>
            <a:off x="5416075" y="1006650"/>
            <a:ext cx="3139800" cy="3130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Barlow"/>
                <a:ea typeface="Barlow"/>
                <a:cs typeface="Barlow"/>
                <a:sym typeface="Barlow"/>
              </a:rPr>
              <a:t>Jewish majority state </a:t>
            </a:r>
            <a:endParaRPr b="1" i="0" sz="2400" u="none" cap="none" strike="noStrike">
              <a:solidFill>
                <a:srgbClr val="000000"/>
              </a:solidFill>
              <a:latin typeface="Barlow"/>
              <a:ea typeface="Barlow"/>
              <a:cs typeface="Barlow"/>
              <a:sym typeface="Barlow"/>
            </a:endParaRPr>
          </a:p>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rgbClr val="000000"/>
                </a:solidFill>
                <a:latin typeface="Barlow"/>
                <a:ea typeface="Barlow"/>
                <a:cs typeface="Barlow"/>
                <a:sym typeface="Barlow"/>
              </a:rPr>
              <a:t>=</a:t>
            </a:r>
            <a:r>
              <a:rPr b="1" i="0" lang="en" sz="4800" u="none" cap="none" strike="noStrike">
                <a:solidFill>
                  <a:srgbClr val="000000"/>
                </a:solidFill>
                <a:latin typeface="Barlow"/>
                <a:ea typeface="Barlow"/>
                <a:cs typeface="Barlow"/>
                <a:sym typeface="Barlow"/>
              </a:rPr>
              <a:t> </a:t>
            </a:r>
            <a:endParaRPr b="1" i="0" sz="4800" u="none" cap="none" strike="noStrike">
              <a:solidFill>
                <a:srgbClr val="000000"/>
              </a:solidFill>
              <a:latin typeface="Barlow"/>
              <a:ea typeface="Barlow"/>
              <a:cs typeface="Barlow"/>
              <a:sym typeface="Barlow"/>
            </a:endParaRPr>
          </a:p>
          <a:p>
            <a:pPr indent="0" lvl="0" marL="0" marR="0" rtl="0" algn="ctr">
              <a:lnSpc>
                <a:spcPct val="115000"/>
              </a:lnSpc>
              <a:spcBef>
                <a:spcPts val="0"/>
              </a:spcBef>
              <a:spcAft>
                <a:spcPts val="0"/>
              </a:spcAft>
              <a:buClr>
                <a:srgbClr val="000000"/>
              </a:buClr>
              <a:buSzPts val="2400"/>
              <a:buFont typeface="Arial"/>
              <a:buNone/>
            </a:pPr>
            <a:r>
              <a:rPr b="1" i="0" lang="en" sz="2400" u="none" cap="none" strike="noStrike">
                <a:solidFill>
                  <a:srgbClr val="000000"/>
                </a:solidFill>
                <a:highlight>
                  <a:srgbClr val="FFFF00"/>
                </a:highlight>
                <a:latin typeface="Barlow"/>
                <a:ea typeface="Barlow"/>
                <a:cs typeface="Barlow"/>
                <a:sym typeface="Barlow"/>
              </a:rPr>
              <a:t>Maximum Jews on Maximum Land</a:t>
            </a:r>
            <a:endParaRPr b="1" i="0" sz="2400" u="none" cap="none" strike="noStrike">
              <a:solidFill>
                <a:srgbClr val="000000"/>
              </a:solidFill>
              <a:highlight>
                <a:srgbClr val="FFFF00"/>
              </a:highlight>
              <a:latin typeface="Barlow"/>
              <a:ea typeface="Barlow"/>
              <a:cs typeface="Barlow"/>
              <a:sym typeface="Barlow"/>
            </a:endParaRPr>
          </a:p>
          <a:p>
            <a:pPr indent="0" lvl="0" marL="0" marR="0" rtl="0" algn="ctr">
              <a:lnSpc>
                <a:spcPct val="115000"/>
              </a:lnSpc>
              <a:spcBef>
                <a:spcPts val="1600"/>
              </a:spcBef>
              <a:spcAft>
                <a:spcPts val="0"/>
              </a:spcAft>
              <a:buClr>
                <a:srgbClr val="000000"/>
              </a:buClr>
              <a:buSzPts val="2400"/>
              <a:buFont typeface="Arial"/>
              <a:buNone/>
            </a:pPr>
            <a:r>
              <a:rPr b="1" i="0" lang="en" sz="2400" u="none" cap="none" strike="noStrike">
                <a:solidFill>
                  <a:srgbClr val="000000"/>
                </a:solidFill>
                <a:latin typeface="Barlow"/>
                <a:ea typeface="Barlow"/>
                <a:cs typeface="Barlow"/>
                <a:sym typeface="Barlow"/>
              </a:rPr>
              <a:t>→ Settler-</a:t>
            </a:r>
            <a:br>
              <a:rPr b="1" i="0" lang="en" sz="2400" u="none" cap="none" strike="noStrike">
                <a:solidFill>
                  <a:srgbClr val="000000"/>
                </a:solidFill>
                <a:latin typeface="Barlow"/>
                <a:ea typeface="Barlow"/>
                <a:cs typeface="Barlow"/>
                <a:sym typeface="Barlow"/>
              </a:rPr>
            </a:br>
            <a:r>
              <a:rPr b="1" i="0" lang="en" sz="2400" u="none" cap="none" strike="noStrike">
                <a:solidFill>
                  <a:srgbClr val="000000"/>
                </a:solidFill>
                <a:latin typeface="Barlow"/>
                <a:ea typeface="Barlow"/>
                <a:cs typeface="Barlow"/>
                <a:sym typeface="Barlow"/>
              </a:rPr>
              <a:t>Colonialism</a:t>
            </a:r>
            <a:endParaRPr b="1" i="0" sz="2400" u="none" cap="none" strike="noStrike">
              <a:solidFill>
                <a:srgbClr val="000000"/>
              </a:solidFill>
              <a:latin typeface="Barlow"/>
              <a:ea typeface="Barlow"/>
              <a:cs typeface="Barlow"/>
              <a:sym typeface="Barlow"/>
            </a:endParaRPr>
          </a:p>
          <a:p>
            <a:pPr indent="0" lvl="0" marL="0" marR="0" rtl="0" algn="ctr">
              <a:lnSpc>
                <a:spcPct val="115000"/>
              </a:lnSpc>
              <a:spcBef>
                <a:spcPts val="1600"/>
              </a:spcBef>
              <a:spcAft>
                <a:spcPts val="1600"/>
              </a:spcAft>
              <a:buClr>
                <a:srgbClr val="000000"/>
              </a:buClr>
              <a:buSzPts val="1800"/>
              <a:buFont typeface="Arial"/>
              <a:buNone/>
            </a:pPr>
            <a:r>
              <a:t/>
            </a:r>
            <a:endParaRPr b="1" i="0" sz="1800" u="none" cap="none" strike="noStrike">
              <a:solidFill>
                <a:srgbClr val="000000"/>
              </a:solidFill>
              <a:latin typeface="Barlow"/>
              <a:ea typeface="Barlow"/>
              <a:cs typeface="Barlow"/>
              <a:sym typeface="Barlow"/>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0" name="Shape 520"/>
        <p:cNvGrpSpPr/>
        <p:nvPr/>
      </p:nvGrpSpPr>
      <p:grpSpPr>
        <a:xfrm>
          <a:off x="0" y="0"/>
          <a:ext cx="0" cy="0"/>
          <a:chOff x="0" y="0"/>
          <a:chExt cx="0" cy="0"/>
        </a:xfrm>
      </p:grpSpPr>
      <p:sp>
        <p:nvSpPr>
          <p:cNvPr id="521" name="Google Shape;521;g266c12896cc_0_137"/>
          <p:cNvSpPr txBox="1"/>
          <p:nvPr/>
        </p:nvSpPr>
        <p:spPr>
          <a:xfrm>
            <a:off x="349250" y="511075"/>
            <a:ext cx="85614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Barlow Black"/>
                <a:ea typeface="Barlow Black"/>
                <a:cs typeface="Barlow Black"/>
                <a:sym typeface="Barlow Black"/>
              </a:rPr>
              <a:t>ANTI-ZIONISM</a:t>
            </a:r>
            <a:r>
              <a:rPr b="0" i="0" lang="en" sz="3000" u="none" cap="none" strike="noStrike">
                <a:solidFill>
                  <a:srgbClr val="999999"/>
                </a:solidFill>
                <a:latin typeface="Barlow Black"/>
                <a:ea typeface="Barlow Black"/>
                <a:cs typeface="Barlow Black"/>
                <a:sym typeface="Barlow Black"/>
              </a:rPr>
              <a:t> </a:t>
            </a:r>
            <a:r>
              <a:rPr b="1" i="0" lang="en" sz="3000" u="none" cap="none" strike="noStrike">
                <a:solidFill>
                  <a:srgbClr val="999999"/>
                </a:solidFill>
                <a:latin typeface="Arial"/>
                <a:ea typeface="Arial"/>
                <a:cs typeface="Arial"/>
                <a:sym typeface="Arial"/>
              </a:rPr>
              <a:t>=/= </a:t>
            </a:r>
            <a:r>
              <a:rPr b="0" i="0" lang="en" sz="3000" u="none" cap="none" strike="noStrike">
                <a:solidFill>
                  <a:schemeClr val="dk1"/>
                </a:solidFill>
                <a:latin typeface="Barlow Black"/>
                <a:ea typeface="Barlow Black"/>
                <a:cs typeface="Barlow Black"/>
                <a:sym typeface="Barlow Black"/>
              </a:rPr>
              <a:t>ANTI-SEMITISM</a:t>
            </a:r>
            <a:endParaRPr b="0" i="0" sz="3000" u="none" cap="none" strike="noStrike">
              <a:solidFill>
                <a:schemeClr val="dk1"/>
              </a:solidFill>
              <a:latin typeface="Barlow Black"/>
              <a:ea typeface="Barlow Black"/>
              <a:cs typeface="Barlow Black"/>
              <a:sym typeface="Barlow Black"/>
            </a:endParaRPr>
          </a:p>
        </p:txBody>
      </p:sp>
      <p:sp>
        <p:nvSpPr>
          <p:cNvPr id="522" name="Google Shape;522;g266c12896cc_0_137"/>
          <p:cNvSpPr txBox="1"/>
          <p:nvPr/>
        </p:nvSpPr>
        <p:spPr>
          <a:xfrm>
            <a:off x="349250" y="1176450"/>
            <a:ext cx="7078800" cy="36807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chemeClr val="dk1"/>
              </a:buClr>
              <a:buSzPts val="2000"/>
              <a:buFont typeface="Barlow"/>
              <a:buChar char="●"/>
            </a:pPr>
            <a:r>
              <a:rPr b="0" i="0" lang="en" sz="1700" u="none" cap="none" strike="noStrike">
                <a:solidFill>
                  <a:schemeClr val="dk1"/>
                </a:solidFill>
                <a:latin typeface="Barlow"/>
                <a:ea typeface="Barlow"/>
                <a:cs typeface="Barlow"/>
                <a:sym typeface="Barlow"/>
              </a:rPr>
              <a:t>Antisemitism was and remains a problem. </a:t>
            </a:r>
            <a:endParaRPr b="0" i="0" sz="1700" u="none" cap="none" strike="noStrike">
              <a:solidFill>
                <a:schemeClr val="dk1"/>
              </a:solidFill>
              <a:latin typeface="Barlow"/>
              <a:ea typeface="Barlow"/>
              <a:cs typeface="Barlow"/>
              <a:sym typeface="Barlow"/>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Barlow"/>
              <a:ea typeface="Barlow"/>
              <a:cs typeface="Barlow"/>
              <a:sym typeface="Barlow"/>
            </a:endParaRPr>
          </a:p>
          <a:p>
            <a:pPr indent="-355600" lvl="0" marL="457200" marR="0" rtl="0" algn="l">
              <a:lnSpc>
                <a:spcPct val="100000"/>
              </a:lnSpc>
              <a:spcBef>
                <a:spcPts val="0"/>
              </a:spcBef>
              <a:spcAft>
                <a:spcPts val="0"/>
              </a:spcAft>
              <a:buClr>
                <a:schemeClr val="dk1"/>
              </a:buClr>
              <a:buSzPts val="2000"/>
              <a:buFont typeface="Barlow"/>
              <a:buChar char="●"/>
            </a:pPr>
            <a:r>
              <a:rPr b="0" i="0" lang="en" sz="1700" u="none" cap="none" strike="noStrike">
                <a:solidFill>
                  <a:schemeClr val="dk1"/>
                </a:solidFill>
                <a:latin typeface="Barlow"/>
                <a:ea typeface="Barlow"/>
                <a:cs typeface="Barlow"/>
                <a:sym typeface="Barlow"/>
              </a:rPr>
              <a:t>Zionism was a colonial “solution” to </a:t>
            </a:r>
            <a:r>
              <a:rPr lang="en" sz="1700">
                <a:solidFill>
                  <a:schemeClr val="dk1"/>
                </a:solidFill>
                <a:latin typeface="Barlow"/>
                <a:ea typeface="Barlow"/>
                <a:cs typeface="Barlow"/>
                <a:sym typeface="Barlow"/>
              </a:rPr>
              <a:t>antisemitism in Europe,</a:t>
            </a:r>
            <a:r>
              <a:rPr b="0" i="0" lang="en" sz="1700" u="none" cap="none" strike="noStrike">
                <a:solidFill>
                  <a:schemeClr val="dk1"/>
                </a:solidFill>
                <a:latin typeface="Barlow"/>
                <a:ea typeface="Barlow"/>
                <a:cs typeface="Barlow"/>
                <a:sym typeface="Barlow"/>
              </a:rPr>
              <a:t> at the direct expense of both Jews and Palestinians. </a:t>
            </a:r>
            <a:endParaRPr b="0" i="0" sz="1700" u="none" cap="none" strike="noStrike">
              <a:solidFill>
                <a:schemeClr val="dk1"/>
              </a:solidFill>
              <a:latin typeface="Barlow"/>
              <a:ea typeface="Barlow"/>
              <a:cs typeface="Barlow"/>
              <a:sym typeface="Barlow"/>
            </a:endParaRPr>
          </a:p>
          <a:p>
            <a:pPr indent="0" lvl="0" marL="457200" marR="0" rtl="0" algn="l">
              <a:lnSpc>
                <a:spcPct val="100000"/>
              </a:lnSpc>
              <a:spcBef>
                <a:spcPts val="0"/>
              </a:spcBef>
              <a:spcAft>
                <a:spcPts val="0"/>
              </a:spcAft>
              <a:buNone/>
            </a:pPr>
            <a:r>
              <a:t/>
            </a:r>
            <a:endParaRPr sz="1700">
              <a:solidFill>
                <a:schemeClr val="dk1"/>
              </a:solidFill>
              <a:latin typeface="Barlow"/>
              <a:ea typeface="Barlow"/>
              <a:cs typeface="Barlow"/>
              <a:sym typeface="Barlow"/>
            </a:endParaRPr>
          </a:p>
          <a:p>
            <a:pPr indent="-336550" lvl="0" marL="457200" marR="0" rtl="0" algn="l">
              <a:lnSpc>
                <a:spcPct val="100000"/>
              </a:lnSpc>
              <a:spcBef>
                <a:spcPts val="0"/>
              </a:spcBef>
              <a:spcAft>
                <a:spcPts val="0"/>
              </a:spcAft>
              <a:buClr>
                <a:schemeClr val="dk1"/>
              </a:buClr>
              <a:buSzPts val="1700"/>
              <a:buFont typeface="Barlow"/>
              <a:buChar char="●"/>
            </a:pPr>
            <a:r>
              <a:rPr lang="en" sz="1700">
                <a:solidFill>
                  <a:schemeClr val="dk1"/>
                </a:solidFill>
                <a:latin typeface="Barlow"/>
                <a:ea typeface="Barlow"/>
                <a:cs typeface="Barlow"/>
                <a:sym typeface="Barlow"/>
              </a:rPr>
              <a:t>Anti-zionism is inherently aligned with Jewish values such as liberation, justice and solidarity with other oppressed groups.</a:t>
            </a:r>
            <a:endParaRPr sz="1700">
              <a:solidFill>
                <a:schemeClr val="dk1"/>
              </a:solidFill>
              <a:latin typeface="Barlow"/>
              <a:ea typeface="Barlow"/>
              <a:cs typeface="Barlow"/>
              <a:sym typeface="Barlow"/>
            </a:endParaRPr>
          </a:p>
          <a:p>
            <a:pPr indent="0" lvl="0" marL="457200" marR="0" rtl="0" algn="l">
              <a:lnSpc>
                <a:spcPct val="100000"/>
              </a:lnSpc>
              <a:spcBef>
                <a:spcPts val="0"/>
              </a:spcBef>
              <a:spcAft>
                <a:spcPts val="0"/>
              </a:spcAft>
              <a:buNone/>
            </a:pPr>
            <a:r>
              <a:t/>
            </a:r>
            <a:endParaRPr sz="1700">
              <a:solidFill>
                <a:schemeClr val="dk1"/>
              </a:solidFill>
              <a:latin typeface="Barlow"/>
              <a:ea typeface="Barlow"/>
              <a:cs typeface="Barlow"/>
              <a:sym typeface="Barlow"/>
            </a:endParaRPr>
          </a:p>
          <a:p>
            <a:pPr indent="-336550" lvl="0" marL="457200" marR="0" rtl="0" algn="l">
              <a:lnSpc>
                <a:spcPct val="100000"/>
              </a:lnSpc>
              <a:spcBef>
                <a:spcPts val="0"/>
              </a:spcBef>
              <a:spcAft>
                <a:spcPts val="0"/>
              </a:spcAft>
              <a:buClr>
                <a:schemeClr val="dk1"/>
              </a:buClr>
              <a:buSzPts val="1700"/>
              <a:buFont typeface="Barlow"/>
              <a:buChar char="●"/>
            </a:pPr>
            <a:r>
              <a:rPr lang="en" sz="1700">
                <a:solidFill>
                  <a:schemeClr val="dk1"/>
                </a:solidFill>
                <a:latin typeface="Barlow"/>
                <a:ea typeface="Barlow"/>
                <a:cs typeface="Barlow"/>
                <a:sym typeface="Barlow"/>
              </a:rPr>
              <a:t>Criticism of Israel is not antisemitic just like criticism of the United States is not un-American </a:t>
            </a:r>
            <a:endParaRPr sz="1700">
              <a:solidFill>
                <a:schemeClr val="dk1"/>
              </a:solidFill>
              <a:latin typeface="Barlow"/>
              <a:ea typeface="Barlow"/>
              <a:cs typeface="Barlow"/>
              <a:sym typeface="Barlow"/>
            </a:endParaRPr>
          </a:p>
          <a:p>
            <a:pPr indent="0" lvl="0" marL="457200" marR="0" rtl="0" algn="l">
              <a:lnSpc>
                <a:spcPct val="100000"/>
              </a:lnSpc>
              <a:spcBef>
                <a:spcPts val="0"/>
              </a:spcBef>
              <a:spcAft>
                <a:spcPts val="0"/>
              </a:spcAft>
              <a:buNone/>
            </a:pPr>
            <a:r>
              <a:t/>
            </a:r>
            <a:endParaRPr sz="1700">
              <a:solidFill>
                <a:schemeClr val="dk1"/>
              </a:solidFill>
              <a:latin typeface="Barlow"/>
              <a:ea typeface="Barlow"/>
              <a:cs typeface="Barlow"/>
              <a:sym typeface="Barlow"/>
            </a:endParaRPr>
          </a:p>
          <a:p>
            <a:pPr indent="-336550" lvl="0" marL="457200" marR="0" rtl="0" algn="l">
              <a:lnSpc>
                <a:spcPct val="100000"/>
              </a:lnSpc>
              <a:spcBef>
                <a:spcPts val="0"/>
              </a:spcBef>
              <a:spcAft>
                <a:spcPts val="0"/>
              </a:spcAft>
              <a:buClr>
                <a:schemeClr val="dk1"/>
              </a:buClr>
              <a:buSzPts val="1700"/>
              <a:buFont typeface="Barlow"/>
              <a:buChar char="●"/>
            </a:pPr>
            <a:r>
              <a:rPr lang="en" sz="1700">
                <a:solidFill>
                  <a:schemeClr val="dk1"/>
                </a:solidFill>
                <a:latin typeface="Barlow"/>
                <a:ea typeface="Barlow"/>
                <a:cs typeface="Barlow"/>
                <a:sym typeface="Barlow"/>
              </a:rPr>
              <a:t>Many supporters of Zionism and/or Israel are actually antisemitic (e.g., Balfour, Christian Zionists)</a:t>
            </a:r>
            <a:endParaRPr sz="1700">
              <a:solidFill>
                <a:schemeClr val="dk1"/>
              </a:solidFill>
              <a:latin typeface="Barlow"/>
              <a:ea typeface="Barlow"/>
              <a:cs typeface="Barlow"/>
              <a:sym typeface="Barlow"/>
            </a:endParaRPr>
          </a:p>
          <a:p>
            <a:pPr indent="0" lvl="0" marL="0" marR="0" rtl="0" algn="l">
              <a:lnSpc>
                <a:spcPct val="100000"/>
              </a:lnSpc>
              <a:spcBef>
                <a:spcPts val="0"/>
              </a:spcBef>
              <a:spcAft>
                <a:spcPts val="0"/>
              </a:spcAft>
              <a:buNone/>
            </a:pPr>
            <a:r>
              <a:t/>
            </a:r>
            <a:endParaRPr sz="1700">
              <a:solidFill>
                <a:srgbClr val="EFEFEF"/>
              </a:solidFill>
              <a:latin typeface="Barlow"/>
              <a:ea typeface="Barlow"/>
              <a:cs typeface="Barlow"/>
              <a:sym typeface="Barlow"/>
            </a:endParaRPr>
          </a:p>
          <a:p>
            <a:pPr indent="0" lvl="0" marL="0" marR="0" rtl="0" algn="l">
              <a:lnSpc>
                <a:spcPct val="100000"/>
              </a:lnSpc>
              <a:spcBef>
                <a:spcPts val="0"/>
              </a:spcBef>
              <a:spcAft>
                <a:spcPts val="0"/>
              </a:spcAft>
              <a:buNone/>
            </a:pPr>
            <a:r>
              <a:t/>
            </a:r>
            <a:endParaRPr sz="1700">
              <a:solidFill>
                <a:srgbClr val="EFEFEF"/>
              </a:solidFill>
              <a:latin typeface="Barlow"/>
              <a:ea typeface="Barlow"/>
              <a:cs typeface="Barlow"/>
              <a:sym typeface="Barlow"/>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6" name="Shape 526"/>
        <p:cNvGrpSpPr/>
        <p:nvPr/>
      </p:nvGrpSpPr>
      <p:grpSpPr>
        <a:xfrm>
          <a:off x="0" y="0"/>
          <a:ext cx="0" cy="0"/>
          <a:chOff x="0" y="0"/>
          <a:chExt cx="0" cy="0"/>
        </a:xfrm>
      </p:grpSpPr>
      <p:sp>
        <p:nvSpPr>
          <p:cNvPr id="527" name="Google Shape;527;g266c12896cc_0_124"/>
          <p:cNvSpPr txBox="1"/>
          <p:nvPr/>
        </p:nvSpPr>
        <p:spPr>
          <a:xfrm>
            <a:off x="349250" y="318050"/>
            <a:ext cx="85614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999999"/>
                </a:solidFill>
                <a:latin typeface="Barlow Black"/>
                <a:ea typeface="Barlow Black"/>
                <a:cs typeface="Barlow Black"/>
                <a:sym typeface="Barlow Black"/>
              </a:rPr>
              <a:t>HISTORY OF </a:t>
            </a:r>
            <a:r>
              <a:rPr b="0" i="0" lang="en" sz="3000" u="none" cap="none" strike="noStrike">
                <a:solidFill>
                  <a:schemeClr val="dk1"/>
                </a:solidFill>
                <a:latin typeface="Barlow Black"/>
                <a:ea typeface="Barlow Black"/>
                <a:cs typeface="Barlow Black"/>
                <a:sym typeface="Barlow Black"/>
              </a:rPr>
              <a:t>ANTI-</a:t>
            </a:r>
            <a:r>
              <a:rPr b="0" i="0" lang="en" sz="3000" u="none" cap="none" strike="noStrike">
                <a:solidFill>
                  <a:srgbClr val="000000"/>
                </a:solidFill>
                <a:latin typeface="Barlow Black"/>
                <a:ea typeface="Barlow Black"/>
                <a:cs typeface="Barlow Black"/>
                <a:sym typeface="Barlow Black"/>
              </a:rPr>
              <a:t>ZIONISM</a:t>
            </a:r>
            <a:endParaRPr b="0" i="0" sz="3000" u="none" cap="none" strike="noStrike">
              <a:solidFill>
                <a:srgbClr val="999999"/>
              </a:solidFill>
              <a:latin typeface="Barlow Black"/>
              <a:ea typeface="Barlow Black"/>
              <a:cs typeface="Barlow Black"/>
              <a:sym typeface="Barlow Black"/>
            </a:endParaRPr>
          </a:p>
        </p:txBody>
      </p:sp>
      <p:sp>
        <p:nvSpPr>
          <p:cNvPr id="528" name="Google Shape;528;g266c12896cc_0_124"/>
          <p:cNvSpPr txBox="1"/>
          <p:nvPr/>
        </p:nvSpPr>
        <p:spPr>
          <a:xfrm>
            <a:off x="349250" y="1141575"/>
            <a:ext cx="5078100" cy="3899700"/>
          </a:xfrm>
          <a:prstGeom prst="rect">
            <a:avLst/>
          </a:prstGeom>
          <a:noFill/>
          <a:ln>
            <a:noFill/>
          </a:ln>
        </p:spPr>
        <p:txBody>
          <a:bodyPr anchorCtr="0" anchor="t" bIns="91425" lIns="91425" spcFirstLastPara="1" rIns="91425" wrap="square" tIns="91425">
            <a:noAutofit/>
          </a:bodyPr>
          <a:lstStyle/>
          <a:p>
            <a:pPr indent="-336550" lvl="0" marL="457200" marR="0" rtl="0" algn="l">
              <a:lnSpc>
                <a:spcPct val="115000"/>
              </a:lnSpc>
              <a:spcBef>
                <a:spcPts val="0"/>
              </a:spcBef>
              <a:spcAft>
                <a:spcPts val="0"/>
              </a:spcAft>
              <a:buClr>
                <a:schemeClr val="dk1"/>
              </a:buClr>
              <a:buSzPts val="1700"/>
              <a:buFont typeface="Barlow"/>
              <a:buChar char="●"/>
            </a:pPr>
            <a:r>
              <a:rPr b="0" i="0" lang="en" sz="1700" u="none" cap="none" strike="noStrike">
                <a:solidFill>
                  <a:schemeClr val="dk1"/>
                </a:solidFill>
                <a:highlight>
                  <a:schemeClr val="lt1"/>
                </a:highlight>
                <a:latin typeface="Barlow"/>
                <a:ea typeface="Barlow"/>
                <a:cs typeface="Barlow"/>
                <a:sym typeface="Barlow"/>
              </a:rPr>
              <a:t>Anti-Zionism has existed as long as Zionism has existed</a:t>
            </a:r>
            <a:endParaRPr b="0" i="0" sz="1700" u="none" cap="none" strike="noStrike">
              <a:solidFill>
                <a:schemeClr val="dk1"/>
              </a:solidFill>
              <a:highlight>
                <a:schemeClr val="lt1"/>
              </a:highlight>
              <a:latin typeface="Barlow"/>
              <a:ea typeface="Barlow"/>
              <a:cs typeface="Barlow"/>
              <a:sym typeface="Barlow"/>
            </a:endParaRPr>
          </a:p>
          <a:p>
            <a:pPr indent="-336550" lvl="1" marL="914400" marR="0" rtl="0" algn="l">
              <a:lnSpc>
                <a:spcPct val="115000"/>
              </a:lnSpc>
              <a:spcBef>
                <a:spcPts val="0"/>
              </a:spcBef>
              <a:spcAft>
                <a:spcPts val="0"/>
              </a:spcAft>
              <a:buClr>
                <a:schemeClr val="dk1"/>
              </a:buClr>
              <a:buSzPts val="1700"/>
              <a:buFont typeface="Barlow"/>
              <a:buChar char="○"/>
            </a:pPr>
            <a:r>
              <a:rPr b="0" i="0" lang="en" sz="1700" u="none" cap="none" strike="noStrike">
                <a:solidFill>
                  <a:schemeClr val="dk1"/>
                </a:solidFill>
                <a:highlight>
                  <a:schemeClr val="lt1"/>
                </a:highlight>
                <a:latin typeface="Barlow"/>
                <a:ea typeface="Barlow"/>
                <a:cs typeface="Barlow"/>
                <a:sym typeface="Barlow"/>
              </a:rPr>
              <a:t>Socialist or Communist Jews rejected Zionism for being in opposition to class solidarity</a:t>
            </a:r>
            <a:endParaRPr b="0" i="0" sz="1700" u="none" cap="none" strike="noStrike">
              <a:solidFill>
                <a:schemeClr val="dk1"/>
              </a:solidFill>
              <a:highlight>
                <a:schemeClr val="lt1"/>
              </a:highlight>
              <a:latin typeface="Barlow"/>
              <a:ea typeface="Barlow"/>
              <a:cs typeface="Barlow"/>
              <a:sym typeface="Barlow"/>
            </a:endParaRPr>
          </a:p>
          <a:p>
            <a:pPr indent="-336550" lvl="1" marL="914400" marR="0" rtl="0" algn="l">
              <a:lnSpc>
                <a:spcPct val="115000"/>
              </a:lnSpc>
              <a:spcBef>
                <a:spcPts val="0"/>
              </a:spcBef>
              <a:spcAft>
                <a:spcPts val="0"/>
              </a:spcAft>
              <a:buClr>
                <a:schemeClr val="dk1"/>
              </a:buClr>
              <a:buSzPts val="1700"/>
              <a:buFont typeface="Barlow"/>
              <a:buChar char="○"/>
            </a:pPr>
            <a:r>
              <a:rPr b="0" i="0" lang="en" sz="1700" u="none" cap="none" strike="noStrike">
                <a:solidFill>
                  <a:schemeClr val="dk1"/>
                </a:solidFill>
                <a:highlight>
                  <a:schemeClr val="lt1"/>
                </a:highlight>
                <a:latin typeface="Barlow"/>
                <a:ea typeface="Barlow"/>
                <a:cs typeface="Barlow"/>
                <a:sym typeface="Barlow"/>
              </a:rPr>
              <a:t>Anarchist Jews opposed the concept of nation-states, Jewish or otherwise</a:t>
            </a:r>
            <a:endParaRPr b="0" i="0" sz="1700" u="none" cap="none" strike="noStrike">
              <a:solidFill>
                <a:schemeClr val="dk1"/>
              </a:solidFill>
              <a:highlight>
                <a:schemeClr val="lt1"/>
              </a:highlight>
              <a:latin typeface="Barlow"/>
              <a:ea typeface="Barlow"/>
              <a:cs typeface="Barlow"/>
              <a:sym typeface="Barlow"/>
            </a:endParaRPr>
          </a:p>
          <a:p>
            <a:pPr indent="-336550" lvl="1" marL="914400" marR="0" rtl="0" algn="l">
              <a:lnSpc>
                <a:spcPct val="100000"/>
              </a:lnSpc>
              <a:spcBef>
                <a:spcPts val="0"/>
              </a:spcBef>
              <a:spcAft>
                <a:spcPts val="0"/>
              </a:spcAft>
              <a:buClr>
                <a:schemeClr val="dk1"/>
              </a:buClr>
              <a:buSzPts val="1700"/>
              <a:buFont typeface="Barlow"/>
              <a:buChar char="○"/>
            </a:pPr>
            <a:r>
              <a:rPr b="0" i="0" lang="en" sz="1700" u="none" cap="none" strike="noStrike">
                <a:solidFill>
                  <a:schemeClr val="dk1"/>
                </a:solidFill>
                <a:latin typeface="Barlow"/>
                <a:ea typeface="Barlow"/>
                <a:cs typeface="Barlow"/>
                <a:sym typeface="Barlow"/>
              </a:rPr>
              <a:t>Reform Judaism was historically at odds with Zionism, and favored the idea of Americanization </a:t>
            </a:r>
            <a:r>
              <a:rPr lang="en" sz="1700">
                <a:solidFill>
                  <a:schemeClr val="dk1"/>
                </a:solidFill>
                <a:latin typeface="Barlow"/>
                <a:ea typeface="Barlow"/>
                <a:cs typeface="Barlow"/>
                <a:sym typeface="Barlow"/>
              </a:rPr>
              <a:t>or </a:t>
            </a:r>
            <a:r>
              <a:rPr b="0" i="0" lang="en" sz="1700" u="none" cap="none" strike="noStrike">
                <a:solidFill>
                  <a:schemeClr val="dk1"/>
                </a:solidFill>
                <a:latin typeface="Barlow"/>
                <a:ea typeface="Barlow"/>
                <a:cs typeface="Barlow"/>
                <a:sym typeface="Barlow"/>
              </a:rPr>
              <a:t>assimilation</a:t>
            </a:r>
            <a:endParaRPr b="0" i="0" sz="1700" u="none" cap="none" strike="noStrike">
              <a:solidFill>
                <a:schemeClr val="dk1"/>
              </a:solidFill>
              <a:latin typeface="Barlow"/>
              <a:ea typeface="Barlow"/>
              <a:cs typeface="Barlow"/>
              <a:sym typeface="Barlow"/>
            </a:endParaRPr>
          </a:p>
          <a:p>
            <a:pPr indent="-336550" lvl="1" marL="914400" marR="0" rtl="0" algn="l">
              <a:lnSpc>
                <a:spcPct val="115000"/>
              </a:lnSpc>
              <a:spcBef>
                <a:spcPts val="0"/>
              </a:spcBef>
              <a:spcAft>
                <a:spcPts val="0"/>
              </a:spcAft>
              <a:buClr>
                <a:schemeClr val="dk1"/>
              </a:buClr>
              <a:buSzPts val="1700"/>
              <a:buFont typeface="Barlow"/>
              <a:buChar char="○"/>
            </a:pPr>
            <a:r>
              <a:rPr b="0" i="0" lang="en" sz="1700" u="none" cap="none" strike="noStrike">
                <a:solidFill>
                  <a:schemeClr val="dk1"/>
                </a:solidFill>
                <a:highlight>
                  <a:schemeClr val="lt1"/>
                </a:highlight>
                <a:latin typeface="Barlow"/>
                <a:ea typeface="Barlow"/>
                <a:cs typeface="Barlow"/>
                <a:sym typeface="Barlow"/>
              </a:rPr>
              <a:t>Ultra-Orthodox Jews oppose Zionism based on religious beliefs </a:t>
            </a:r>
            <a:endParaRPr b="0" i="0" sz="1700" u="none" cap="none" strike="noStrike">
              <a:solidFill>
                <a:schemeClr val="dk1"/>
              </a:solidFill>
              <a:latin typeface="Barlow"/>
              <a:ea typeface="Barlow"/>
              <a:cs typeface="Barlow"/>
              <a:sym typeface="Barlow"/>
            </a:endParaRPr>
          </a:p>
        </p:txBody>
      </p:sp>
      <p:pic>
        <p:nvPicPr>
          <p:cNvPr id="529" name="Google Shape;529;g266c12896cc_0_124"/>
          <p:cNvPicPr preferRelativeResize="0"/>
          <p:nvPr/>
        </p:nvPicPr>
        <p:blipFill rotWithShape="1">
          <a:blip r:embed="rId4">
            <a:alphaModFix/>
          </a:blip>
          <a:srcRect b="0" l="0" r="0" t="0"/>
          <a:stretch/>
        </p:blipFill>
        <p:spPr>
          <a:xfrm>
            <a:off x="5546220" y="205786"/>
            <a:ext cx="3277679" cy="1051175"/>
          </a:xfrm>
          <a:prstGeom prst="rect">
            <a:avLst/>
          </a:prstGeom>
          <a:noFill/>
          <a:ln>
            <a:noFill/>
          </a:ln>
        </p:spPr>
      </p:pic>
      <p:pic>
        <p:nvPicPr>
          <p:cNvPr id="530" name="Google Shape;530;g266c12896cc_0_124"/>
          <p:cNvPicPr preferRelativeResize="0"/>
          <p:nvPr/>
        </p:nvPicPr>
        <p:blipFill rotWithShape="1">
          <a:blip r:embed="rId5">
            <a:alphaModFix/>
          </a:blip>
          <a:srcRect b="0" l="0" r="0" t="0"/>
          <a:stretch/>
        </p:blipFill>
        <p:spPr>
          <a:xfrm>
            <a:off x="6002463" y="1700200"/>
            <a:ext cx="2619375" cy="1743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1" name="Shape 281"/>
        <p:cNvGrpSpPr/>
        <p:nvPr/>
      </p:nvGrpSpPr>
      <p:grpSpPr>
        <a:xfrm>
          <a:off x="0" y="0"/>
          <a:ext cx="0" cy="0"/>
          <a:chOff x="0" y="0"/>
          <a:chExt cx="0" cy="0"/>
        </a:xfrm>
      </p:grpSpPr>
      <p:sp>
        <p:nvSpPr>
          <p:cNvPr id="282" name="Google Shape;282;g266c12896cc_0_162"/>
          <p:cNvSpPr txBox="1"/>
          <p:nvPr>
            <p:ph idx="1" type="subTitle"/>
          </p:nvPr>
        </p:nvSpPr>
        <p:spPr>
          <a:xfrm>
            <a:off x="235500" y="1478100"/>
            <a:ext cx="4746000" cy="32532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chemeClr val="dk1"/>
              </a:buClr>
              <a:buSzPts val="2400"/>
              <a:buFont typeface="Barlow"/>
              <a:buChar char="●"/>
            </a:pPr>
            <a:r>
              <a:rPr lang="en" sz="2400">
                <a:solidFill>
                  <a:srgbClr val="000000"/>
                </a:solidFill>
                <a:latin typeface="Barlow Black"/>
                <a:ea typeface="Barlow Black"/>
                <a:cs typeface="Barlow Black"/>
                <a:sym typeface="Barlow Black"/>
              </a:rPr>
              <a:t>ONGOING </a:t>
            </a:r>
            <a:r>
              <a:rPr lang="en" sz="2400">
                <a:latin typeface="Barlow Black"/>
                <a:ea typeface="Barlow Black"/>
                <a:cs typeface="Barlow Black"/>
                <a:sym typeface="Barlow Black"/>
              </a:rPr>
              <a:t>GENOCIDE </a:t>
            </a:r>
            <a:r>
              <a:rPr lang="en" sz="2400">
                <a:solidFill>
                  <a:srgbClr val="000000"/>
                </a:solidFill>
                <a:latin typeface="Barlow Black"/>
                <a:ea typeface="Barlow Black"/>
                <a:cs typeface="Barlow Black"/>
                <a:sym typeface="Barlow Black"/>
              </a:rPr>
              <a:t>IN GAZA</a:t>
            </a:r>
            <a:endParaRPr sz="2400">
              <a:solidFill>
                <a:srgbClr val="000000"/>
              </a:solidFill>
              <a:latin typeface="Barlow"/>
              <a:ea typeface="Barlow"/>
              <a:cs typeface="Barlow"/>
              <a:sym typeface="Barlow"/>
            </a:endParaRPr>
          </a:p>
          <a:p>
            <a:pPr indent="-381000" lvl="0" marL="457200" rtl="0" algn="l">
              <a:lnSpc>
                <a:spcPct val="115000"/>
              </a:lnSpc>
              <a:spcBef>
                <a:spcPts val="0"/>
              </a:spcBef>
              <a:spcAft>
                <a:spcPts val="0"/>
              </a:spcAft>
              <a:buClr>
                <a:srgbClr val="000000"/>
              </a:buClr>
              <a:buSzPts val="2400"/>
              <a:buFont typeface="Barlow"/>
              <a:buChar char="●"/>
            </a:pPr>
            <a:r>
              <a:rPr lang="en" sz="2400">
                <a:solidFill>
                  <a:schemeClr val="dk1"/>
                </a:solidFill>
                <a:latin typeface="Barlow Black"/>
                <a:ea typeface="Barlow Black"/>
                <a:cs typeface="Barlow Black"/>
                <a:sym typeface="Barlow Black"/>
              </a:rPr>
              <a:t>U.S. PROVIDES </a:t>
            </a:r>
            <a:r>
              <a:rPr lang="en" sz="2400">
                <a:latin typeface="Barlow Black"/>
                <a:ea typeface="Barlow Black"/>
                <a:cs typeface="Barlow Black"/>
                <a:sym typeface="Barlow Black"/>
              </a:rPr>
              <a:t>$3.8+</a:t>
            </a:r>
            <a:r>
              <a:rPr lang="en" sz="2400">
                <a:solidFill>
                  <a:schemeClr val="dk1"/>
                </a:solidFill>
                <a:latin typeface="Barlow Black"/>
                <a:ea typeface="Barlow Black"/>
                <a:cs typeface="Barlow Black"/>
                <a:sym typeface="Barlow Black"/>
              </a:rPr>
              <a:t> </a:t>
            </a:r>
            <a:r>
              <a:rPr lang="en" sz="2400">
                <a:latin typeface="Barlow Black"/>
                <a:ea typeface="Barlow Black"/>
                <a:cs typeface="Barlow Black"/>
                <a:sym typeface="Barlow Black"/>
              </a:rPr>
              <a:t>BILLION </a:t>
            </a:r>
            <a:r>
              <a:rPr lang="en" sz="2400">
                <a:solidFill>
                  <a:schemeClr val="dk1"/>
                </a:solidFill>
                <a:latin typeface="Barlow Black"/>
                <a:ea typeface="Barlow Black"/>
                <a:cs typeface="Barlow Black"/>
                <a:sym typeface="Barlow Black"/>
              </a:rPr>
              <a:t>OF U.S. TAX DOLLARS TO ISRAEL</a:t>
            </a:r>
            <a:endParaRPr sz="2400">
              <a:solidFill>
                <a:schemeClr val="dk1"/>
              </a:solidFill>
              <a:latin typeface="Barlow Black"/>
              <a:ea typeface="Barlow Black"/>
              <a:cs typeface="Barlow Black"/>
              <a:sym typeface="Barlow Black"/>
            </a:endParaRPr>
          </a:p>
          <a:p>
            <a:pPr indent="-381000" lvl="0" marL="457200" rtl="0" algn="l">
              <a:lnSpc>
                <a:spcPct val="115000"/>
              </a:lnSpc>
              <a:spcBef>
                <a:spcPts val="0"/>
              </a:spcBef>
              <a:spcAft>
                <a:spcPts val="0"/>
              </a:spcAft>
              <a:buClr>
                <a:srgbClr val="000000"/>
              </a:buClr>
              <a:buSzPts val="2400"/>
              <a:buFont typeface="Barlow"/>
              <a:buChar char="●"/>
            </a:pPr>
            <a:r>
              <a:rPr lang="en" sz="2400">
                <a:solidFill>
                  <a:schemeClr val="dk1"/>
                </a:solidFill>
                <a:latin typeface="Barlow Black"/>
                <a:ea typeface="Barlow Black"/>
                <a:cs typeface="Barlow Black"/>
                <a:sym typeface="Barlow Black"/>
              </a:rPr>
              <a:t>CALLS FOR SOLIDARITY FROM </a:t>
            </a:r>
            <a:r>
              <a:rPr lang="en" sz="2400">
                <a:latin typeface="Barlow Black"/>
                <a:ea typeface="Barlow Black"/>
                <a:cs typeface="Barlow Black"/>
                <a:sym typeface="Barlow Black"/>
              </a:rPr>
              <a:t>PALESTINIAN TRADE UNIONS</a:t>
            </a:r>
            <a:endParaRPr sz="2400">
              <a:latin typeface="Barlow"/>
              <a:ea typeface="Barlow"/>
              <a:cs typeface="Barlow"/>
              <a:sym typeface="Barlow"/>
            </a:endParaRPr>
          </a:p>
        </p:txBody>
      </p:sp>
      <p:sp>
        <p:nvSpPr>
          <p:cNvPr id="283" name="Google Shape;283;g266c12896cc_0_162"/>
          <p:cNvSpPr txBox="1"/>
          <p:nvPr>
            <p:ph type="ctrTitle"/>
          </p:nvPr>
        </p:nvSpPr>
        <p:spPr>
          <a:xfrm>
            <a:off x="90200" y="406150"/>
            <a:ext cx="7106700" cy="1033200"/>
          </a:xfrm>
          <a:prstGeom prst="rect">
            <a:avLst/>
          </a:prstGeom>
          <a:noFill/>
          <a:ln>
            <a:noFill/>
          </a:ln>
        </p:spPr>
        <p:txBody>
          <a:bodyPr anchorCtr="0" anchor="b" bIns="91425" lIns="91425" spcFirstLastPara="1" rIns="91425" wrap="square" tIns="91425">
            <a:noAutofit/>
          </a:bodyPr>
          <a:lstStyle/>
          <a:p>
            <a:pPr indent="0" lvl="0" marL="0" rtl="0" algn="l">
              <a:lnSpc>
                <a:spcPct val="75000"/>
              </a:lnSpc>
              <a:spcBef>
                <a:spcPts val="0"/>
              </a:spcBef>
              <a:spcAft>
                <a:spcPts val="0"/>
              </a:spcAft>
              <a:buClr>
                <a:schemeClr val="dk1"/>
              </a:buClr>
              <a:buSzPts val="1100"/>
              <a:buFont typeface="Arial"/>
              <a:buNone/>
            </a:pPr>
            <a:r>
              <a:rPr lang="en" sz="5800">
                <a:latin typeface="Barlow Black"/>
                <a:ea typeface="Barlow Black"/>
                <a:cs typeface="Barlow Black"/>
                <a:sym typeface="Barlow Black"/>
              </a:rPr>
              <a:t>WHY ARE WE HERE?</a:t>
            </a:r>
            <a:endParaRPr sz="5800">
              <a:solidFill>
                <a:srgbClr val="000000"/>
              </a:solidFill>
              <a:latin typeface="Barlow Black"/>
              <a:ea typeface="Barlow Black"/>
              <a:cs typeface="Barlow Black"/>
              <a:sym typeface="Barlow Black"/>
            </a:endParaRPr>
          </a:p>
        </p:txBody>
      </p:sp>
      <p:pic>
        <p:nvPicPr>
          <p:cNvPr id="284" name="Google Shape;284;g266c12896cc_0_162"/>
          <p:cNvPicPr preferRelativeResize="0"/>
          <p:nvPr/>
        </p:nvPicPr>
        <p:blipFill>
          <a:blip r:embed="rId4">
            <a:alphaModFix/>
          </a:blip>
          <a:stretch>
            <a:fillRect/>
          </a:stretch>
        </p:blipFill>
        <p:spPr>
          <a:xfrm>
            <a:off x="5104774" y="1478100"/>
            <a:ext cx="2832375" cy="28426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4" name="Shape 534"/>
        <p:cNvGrpSpPr/>
        <p:nvPr/>
      </p:nvGrpSpPr>
      <p:grpSpPr>
        <a:xfrm>
          <a:off x="0" y="0"/>
          <a:ext cx="0" cy="0"/>
          <a:chOff x="0" y="0"/>
          <a:chExt cx="0" cy="0"/>
        </a:xfrm>
      </p:grpSpPr>
      <p:sp>
        <p:nvSpPr>
          <p:cNvPr id="535" name="Google Shape;535;g266c12896cc_0_131"/>
          <p:cNvSpPr txBox="1"/>
          <p:nvPr/>
        </p:nvSpPr>
        <p:spPr>
          <a:xfrm>
            <a:off x="349250" y="318050"/>
            <a:ext cx="85614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ANTI-</a:t>
            </a:r>
            <a:r>
              <a:rPr b="0" i="0" lang="en" sz="3000" u="none" cap="none" strike="noStrike">
                <a:solidFill>
                  <a:srgbClr val="000000"/>
                </a:solidFill>
                <a:latin typeface="Barlow Black"/>
                <a:ea typeface="Barlow Black"/>
                <a:cs typeface="Barlow Black"/>
                <a:sym typeface="Barlow Black"/>
              </a:rPr>
              <a:t>ZIONISM </a:t>
            </a:r>
            <a:r>
              <a:rPr b="0" i="0" lang="en" sz="3000" u="none" cap="none" strike="noStrike">
                <a:solidFill>
                  <a:schemeClr val="dk2"/>
                </a:solidFill>
                <a:latin typeface="Barlow Black"/>
                <a:ea typeface="Barlow Black"/>
                <a:cs typeface="Barlow Black"/>
                <a:sym typeface="Barlow Black"/>
              </a:rPr>
              <a:t>TODAY</a:t>
            </a:r>
            <a:endParaRPr b="0" i="0" sz="3000" u="none" cap="none" strike="noStrike">
              <a:solidFill>
                <a:schemeClr val="dk2"/>
              </a:solidFill>
              <a:latin typeface="Barlow Black"/>
              <a:ea typeface="Barlow Black"/>
              <a:cs typeface="Barlow Black"/>
              <a:sym typeface="Barlow Black"/>
            </a:endParaRPr>
          </a:p>
        </p:txBody>
      </p:sp>
      <p:sp>
        <p:nvSpPr>
          <p:cNvPr id="536" name="Google Shape;536;g266c12896cc_0_131"/>
          <p:cNvSpPr txBox="1"/>
          <p:nvPr/>
        </p:nvSpPr>
        <p:spPr>
          <a:xfrm>
            <a:off x="242325" y="1131775"/>
            <a:ext cx="7013700" cy="3810300"/>
          </a:xfrm>
          <a:prstGeom prst="rect">
            <a:avLst/>
          </a:prstGeom>
          <a:noFill/>
          <a:ln>
            <a:noFill/>
          </a:ln>
        </p:spPr>
        <p:txBody>
          <a:bodyPr anchorCtr="0" anchor="t" bIns="91425" lIns="91425" spcFirstLastPara="1" rIns="91425" wrap="square" tIns="91425">
            <a:noAutofit/>
          </a:bodyPr>
          <a:lstStyle/>
          <a:p>
            <a:pPr indent="-336550" lvl="0" marL="457200" marR="0" rtl="0" algn="l">
              <a:lnSpc>
                <a:spcPct val="115000"/>
              </a:lnSpc>
              <a:spcBef>
                <a:spcPts val="0"/>
              </a:spcBef>
              <a:spcAft>
                <a:spcPts val="0"/>
              </a:spcAft>
              <a:buClr>
                <a:schemeClr val="dk1"/>
              </a:buClr>
              <a:buSzPts val="1700"/>
              <a:buFont typeface="Barlow"/>
              <a:buChar char="●"/>
            </a:pPr>
            <a:r>
              <a:rPr b="0" i="0" lang="en" sz="1700" u="none" cap="none" strike="noStrike">
                <a:solidFill>
                  <a:schemeClr val="dk1"/>
                </a:solidFill>
                <a:highlight>
                  <a:srgbClr val="FFFFFF"/>
                </a:highlight>
                <a:latin typeface="Barlow"/>
                <a:ea typeface="Barlow"/>
                <a:cs typeface="Barlow"/>
                <a:sym typeface="Barlow"/>
              </a:rPr>
              <a:t>Anti-Zionism </a:t>
            </a:r>
            <a:r>
              <a:rPr lang="en" sz="1700">
                <a:solidFill>
                  <a:schemeClr val="dk1"/>
                </a:solidFill>
                <a:highlight>
                  <a:srgbClr val="FFFFFF"/>
                </a:highlight>
                <a:latin typeface="Barlow"/>
                <a:ea typeface="Barlow"/>
                <a:cs typeface="Barlow"/>
                <a:sym typeface="Barlow"/>
              </a:rPr>
              <a:t>is the criticism of Zionism,</a:t>
            </a:r>
            <a:r>
              <a:rPr b="0" i="0" lang="en" sz="1700" u="none" cap="none" strike="noStrike">
                <a:solidFill>
                  <a:schemeClr val="dk1"/>
                </a:solidFill>
                <a:highlight>
                  <a:srgbClr val="FFFFFF"/>
                </a:highlight>
                <a:latin typeface="Barlow"/>
                <a:ea typeface="Barlow"/>
                <a:cs typeface="Barlow"/>
                <a:sym typeface="Barlow"/>
              </a:rPr>
              <a:t> Israeli state policies, and/or moral, ethical, or religious criticism of the idea of a Jewish nation-state</a:t>
            </a:r>
            <a:endParaRPr b="0" i="0" sz="1700" u="none" cap="none" strike="noStrike">
              <a:solidFill>
                <a:schemeClr val="dk1"/>
              </a:solidFill>
              <a:latin typeface="Barlow"/>
              <a:ea typeface="Barlow"/>
              <a:cs typeface="Barlow"/>
              <a:sym typeface="Barlow"/>
            </a:endParaRPr>
          </a:p>
          <a:p>
            <a:pPr indent="-336550" lvl="1" marL="914400" marR="0" rtl="0" algn="l">
              <a:lnSpc>
                <a:spcPct val="115000"/>
              </a:lnSpc>
              <a:spcBef>
                <a:spcPts val="0"/>
              </a:spcBef>
              <a:spcAft>
                <a:spcPts val="0"/>
              </a:spcAft>
              <a:buClr>
                <a:schemeClr val="dk1"/>
              </a:buClr>
              <a:buSzPts val="1700"/>
              <a:buFont typeface="Barlow"/>
              <a:buChar char="○"/>
            </a:pPr>
            <a:r>
              <a:rPr b="0" i="0" lang="en" sz="1700" u="none" cap="none" strike="noStrike">
                <a:solidFill>
                  <a:schemeClr val="dk1"/>
                </a:solidFill>
                <a:latin typeface="Barlow"/>
                <a:ea typeface="Barlow"/>
                <a:cs typeface="Barlow"/>
                <a:sym typeface="Barlow"/>
              </a:rPr>
              <a:t>Anti-Zionism rejects the necessity of a Jewish, ethnostate and </a:t>
            </a:r>
            <a:r>
              <a:rPr b="0" i="0" lang="en" sz="1700" u="none" cap="none" strike="noStrike">
                <a:solidFill>
                  <a:schemeClr val="dk1"/>
                </a:solidFill>
                <a:highlight>
                  <a:schemeClr val="lt1"/>
                </a:highlight>
                <a:latin typeface="Barlow"/>
                <a:ea typeface="Barlow"/>
                <a:cs typeface="Barlow"/>
                <a:sym typeface="Barlow"/>
              </a:rPr>
              <a:t>recognizes Israel as a settler colonial project that upholds apartheid and military occupation</a:t>
            </a:r>
            <a:endParaRPr b="0" i="0" sz="1700" u="none" cap="none" strike="noStrike">
              <a:solidFill>
                <a:schemeClr val="dk1"/>
              </a:solidFill>
              <a:highlight>
                <a:schemeClr val="lt1"/>
              </a:highlight>
              <a:latin typeface="Barlow"/>
              <a:ea typeface="Barlow"/>
              <a:cs typeface="Barlow"/>
              <a:sym typeface="Barlow"/>
            </a:endParaRPr>
          </a:p>
          <a:p>
            <a:pPr indent="-336550" lvl="0" marL="457200" marR="0" rtl="0" algn="l">
              <a:lnSpc>
                <a:spcPct val="115000"/>
              </a:lnSpc>
              <a:spcBef>
                <a:spcPts val="0"/>
              </a:spcBef>
              <a:spcAft>
                <a:spcPts val="0"/>
              </a:spcAft>
              <a:buClr>
                <a:schemeClr val="dk1"/>
              </a:buClr>
              <a:buSzPts val="1700"/>
              <a:buFont typeface="Barlow"/>
              <a:buChar char="●"/>
            </a:pPr>
            <a:r>
              <a:rPr b="0" i="0" lang="en" sz="1700" u="none" cap="none" strike="noStrike">
                <a:solidFill>
                  <a:schemeClr val="dk1"/>
                </a:solidFill>
                <a:highlight>
                  <a:schemeClr val="lt1"/>
                </a:highlight>
                <a:latin typeface="Barlow"/>
                <a:ea typeface="Barlow"/>
                <a:cs typeface="Barlow"/>
                <a:sym typeface="Barlow"/>
              </a:rPr>
              <a:t>Anti-zionism believes that a vibrant, diasporic Jewish movement that operates from a place of solidarity is the </a:t>
            </a:r>
            <a:r>
              <a:rPr lang="en" sz="1700">
                <a:solidFill>
                  <a:schemeClr val="dk1"/>
                </a:solidFill>
                <a:highlight>
                  <a:schemeClr val="lt1"/>
                </a:highlight>
                <a:latin typeface="Barlow"/>
                <a:ea typeface="Barlow"/>
                <a:cs typeface="Barlow"/>
                <a:sym typeface="Barlow"/>
              </a:rPr>
              <a:t>antidote</a:t>
            </a:r>
            <a:r>
              <a:rPr b="0" i="0" lang="en" sz="1700" u="none" cap="none" strike="noStrike">
                <a:solidFill>
                  <a:schemeClr val="dk1"/>
                </a:solidFill>
                <a:highlight>
                  <a:schemeClr val="lt1"/>
                </a:highlight>
                <a:latin typeface="Barlow"/>
                <a:ea typeface="Barlow"/>
                <a:cs typeface="Barlow"/>
                <a:sym typeface="Barlow"/>
              </a:rPr>
              <a:t> to antisemitism</a:t>
            </a:r>
            <a:endParaRPr b="0" i="0" sz="1700" u="none" cap="none" strike="noStrike">
              <a:solidFill>
                <a:schemeClr val="dk1"/>
              </a:solidFill>
              <a:highlight>
                <a:schemeClr val="lt1"/>
              </a:highlight>
              <a:latin typeface="Barlow"/>
              <a:ea typeface="Barlow"/>
              <a:cs typeface="Barlow"/>
              <a:sym typeface="Barlow"/>
            </a:endParaRPr>
          </a:p>
          <a:p>
            <a:pPr indent="-336550" lvl="0" marL="457200" marR="0" rtl="0" algn="l">
              <a:lnSpc>
                <a:spcPct val="115000"/>
              </a:lnSpc>
              <a:spcBef>
                <a:spcPts val="0"/>
              </a:spcBef>
              <a:spcAft>
                <a:spcPts val="0"/>
              </a:spcAft>
              <a:buClr>
                <a:schemeClr val="dk1"/>
              </a:buClr>
              <a:buSzPts val="1700"/>
              <a:buFont typeface="Barlow"/>
              <a:buChar char="●"/>
            </a:pPr>
            <a:r>
              <a:rPr lang="en" sz="1700">
                <a:solidFill>
                  <a:schemeClr val="dk1"/>
                </a:solidFill>
                <a:highlight>
                  <a:schemeClr val="lt1"/>
                </a:highlight>
                <a:latin typeface="Barlow"/>
                <a:ea typeface="Barlow"/>
                <a:cs typeface="Barlow"/>
                <a:sym typeface="Barlow"/>
              </a:rPr>
              <a:t>White supremacy &amp; Christian hegemony are the roots of antisemitism, which aligns Jewish, Palestinian, Arab and Muslim interests</a:t>
            </a:r>
            <a:endParaRPr b="0" i="0" sz="1700" u="none" cap="none" strike="noStrike">
              <a:solidFill>
                <a:schemeClr val="dk1"/>
              </a:solidFill>
              <a:latin typeface="Barlow"/>
              <a:ea typeface="Barlow"/>
              <a:cs typeface="Barlow"/>
              <a:sym typeface="Barlow"/>
            </a:endParaRPr>
          </a:p>
        </p:txBody>
      </p:sp>
      <p:pic>
        <p:nvPicPr>
          <p:cNvPr id="537" name="Google Shape;537;g266c12896cc_0_131"/>
          <p:cNvPicPr preferRelativeResize="0"/>
          <p:nvPr/>
        </p:nvPicPr>
        <p:blipFill rotWithShape="1">
          <a:blip r:embed="rId4">
            <a:alphaModFix/>
          </a:blip>
          <a:srcRect b="0" l="0" r="0" t="0"/>
          <a:stretch/>
        </p:blipFill>
        <p:spPr>
          <a:xfrm>
            <a:off x="7159525" y="103800"/>
            <a:ext cx="1814150" cy="1218275"/>
          </a:xfrm>
          <a:prstGeom prst="rect">
            <a:avLst/>
          </a:prstGeom>
          <a:noFill/>
          <a:ln>
            <a:noFill/>
          </a:ln>
        </p:spPr>
      </p:pic>
      <p:pic>
        <p:nvPicPr>
          <p:cNvPr id="538" name="Google Shape;538;g266c12896cc_0_131"/>
          <p:cNvPicPr preferRelativeResize="0"/>
          <p:nvPr/>
        </p:nvPicPr>
        <p:blipFill>
          <a:blip r:embed="rId5">
            <a:alphaModFix/>
          </a:blip>
          <a:stretch>
            <a:fillRect/>
          </a:stretch>
        </p:blipFill>
        <p:spPr>
          <a:xfrm>
            <a:off x="8043420" y="1382837"/>
            <a:ext cx="930249" cy="93027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542" name="Shape 542"/>
        <p:cNvGrpSpPr/>
        <p:nvPr/>
      </p:nvGrpSpPr>
      <p:grpSpPr>
        <a:xfrm>
          <a:off x="0" y="0"/>
          <a:ext cx="0" cy="0"/>
          <a:chOff x="0" y="0"/>
          <a:chExt cx="0" cy="0"/>
        </a:xfrm>
      </p:grpSpPr>
      <p:sp>
        <p:nvSpPr>
          <p:cNvPr id="543" name="Google Shape;543;g266c12896cc_0_101"/>
          <p:cNvSpPr txBox="1"/>
          <p:nvPr/>
        </p:nvSpPr>
        <p:spPr>
          <a:xfrm>
            <a:off x="349250" y="511075"/>
            <a:ext cx="85614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ANTI-SEMITISM &amp; WHITE SUPREMACY </a:t>
            </a:r>
            <a:endParaRPr b="0" i="0" sz="3000" u="none" cap="none" strike="noStrike">
              <a:solidFill>
                <a:schemeClr val="dk1"/>
              </a:solidFill>
              <a:latin typeface="Barlow Black"/>
              <a:ea typeface="Barlow Black"/>
              <a:cs typeface="Barlow Black"/>
              <a:sym typeface="Barlow Black"/>
            </a:endParaRPr>
          </a:p>
        </p:txBody>
      </p:sp>
      <p:sp>
        <p:nvSpPr>
          <p:cNvPr id="544" name="Google Shape;544;g266c12896cc_0_101"/>
          <p:cNvSpPr txBox="1"/>
          <p:nvPr/>
        </p:nvSpPr>
        <p:spPr>
          <a:xfrm>
            <a:off x="349250" y="1176450"/>
            <a:ext cx="7805100" cy="33399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700"/>
              <a:buFont typeface="Arial"/>
              <a:buNone/>
            </a:pPr>
            <a:r>
              <a:rPr b="0" i="0" lang="en" sz="1700" u="none" cap="none" strike="noStrike">
                <a:solidFill>
                  <a:schemeClr val="dk1"/>
                </a:solidFill>
                <a:highlight>
                  <a:schemeClr val="lt1"/>
                </a:highlight>
                <a:latin typeface="Barlow"/>
                <a:ea typeface="Barlow"/>
                <a:cs typeface="Barlow"/>
                <a:sym typeface="Barlow"/>
              </a:rPr>
              <a:t>“The successes of the civil rights movement created a terrible problem for White supremacist ideology... How could a race of inferiors have unseated this power structure through organizing alone? For that matter, how could feminists and LGBTQ people have upended traditional gender relations, leftists mounted a challenge to global capitalism, Muslims won billions of converts to Islam? ...Some secret cabal, some mythological power, must be manipulating the social order behind the scenes… Jews function for today’s White nationalists as they often have for antisemites through the centuries: as the demons stirring an otherwise changing and heterogeneous pot of lesser evils.”</a:t>
            </a:r>
            <a:endParaRPr b="0" i="0" sz="1800" u="none" cap="none" strike="noStrike">
              <a:solidFill>
                <a:schemeClr val="dk1"/>
              </a:solidFill>
              <a:latin typeface="Barlow"/>
              <a:ea typeface="Barlow"/>
              <a:cs typeface="Barlow"/>
              <a:sym typeface="Barlow"/>
            </a:endParaRPr>
          </a:p>
          <a:p>
            <a:pPr indent="457200" lvl="0" marL="4572000" marR="0" rtl="0" algn="ctr">
              <a:lnSpc>
                <a:spcPct val="100000"/>
              </a:lnSpc>
              <a:spcBef>
                <a:spcPts val="1600"/>
              </a:spcBef>
              <a:spcAft>
                <a:spcPts val="0"/>
              </a:spcAft>
              <a:buClr>
                <a:srgbClr val="000000"/>
              </a:buClr>
              <a:buSzPts val="1800"/>
              <a:buFont typeface="Arial"/>
              <a:buNone/>
            </a:pPr>
            <a:r>
              <a:rPr b="1" i="1" lang="en" sz="1800" u="none" cap="none" strike="noStrike">
                <a:solidFill>
                  <a:schemeClr val="dk1"/>
                </a:solidFill>
                <a:latin typeface="Barlow"/>
                <a:ea typeface="Barlow"/>
                <a:cs typeface="Barlow"/>
                <a:sym typeface="Barlow"/>
              </a:rPr>
              <a:t>-ERIC WARD</a:t>
            </a:r>
            <a:endParaRPr b="1" i="1" sz="1800" u="none" cap="none" strike="noStrike">
              <a:solidFill>
                <a:schemeClr val="dk1"/>
              </a:solidFill>
              <a:latin typeface="Barlow"/>
              <a:ea typeface="Barlow"/>
              <a:cs typeface="Barlow"/>
              <a:sym typeface="Barlow"/>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548" name="Shape 548"/>
        <p:cNvGrpSpPr/>
        <p:nvPr/>
      </p:nvGrpSpPr>
      <p:grpSpPr>
        <a:xfrm>
          <a:off x="0" y="0"/>
          <a:ext cx="0" cy="0"/>
          <a:chOff x="0" y="0"/>
          <a:chExt cx="0" cy="0"/>
        </a:xfrm>
      </p:grpSpPr>
      <p:sp>
        <p:nvSpPr>
          <p:cNvPr id="549" name="Google Shape;549;g266c12896cc_0_106"/>
          <p:cNvSpPr txBox="1"/>
          <p:nvPr/>
        </p:nvSpPr>
        <p:spPr>
          <a:xfrm>
            <a:off x="349250" y="511075"/>
            <a:ext cx="85614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CHRISTIAN ZIONISM</a:t>
            </a:r>
            <a:endParaRPr b="0" i="0" sz="3000" u="none" cap="none" strike="noStrike">
              <a:solidFill>
                <a:schemeClr val="dk1"/>
              </a:solidFill>
              <a:latin typeface="Barlow Black"/>
              <a:ea typeface="Barlow Black"/>
              <a:cs typeface="Barlow Black"/>
              <a:sym typeface="Barlow Black"/>
            </a:endParaRPr>
          </a:p>
        </p:txBody>
      </p:sp>
      <p:sp>
        <p:nvSpPr>
          <p:cNvPr id="550" name="Google Shape;550;g266c12896cc_0_106"/>
          <p:cNvSpPr txBox="1"/>
          <p:nvPr/>
        </p:nvSpPr>
        <p:spPr>
          <a:xfrm>
            <a:off x="294125" y="1195750"/>
            <a:ext cx="5683200" cy="33399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Barlow"/>
              <a:buChar char="●"/>
            </a:pPr>
            <a:r>
              <a:rPr b="0" i="0" lang="en" sz="1800" u="none" cap="none" strike="noStrike">
                <a:solidFill>
                  <a:schemeClr val="dk1"/>
                </a:solidFill>
                <a:highlight>
                  <a:schemeClr val="lt1"/>
                </a:highlight>
                <a:latin typeface="Barlow"/>
                <a:ea typeface="Barlow"/>
                <a:cs typeface="Barlow"/>
                <a:sym typeface="Barlow"/>
              </a:rPr>
              <a:t>Rooted in theological interpretations, some evangelical Christian denominations believe that in order to facilitate the second coming of Christ, Jews must “gather” in Israel as part of Biblical prophecy</a:t>
            </a:r>
            <a:endParaRPr b="0" i="0" sz="1800" u="none" cap="none" strike="noStrike">
              <a:solidFill>
                <a:schemeClr val="dk1"/>
              </a:solidFill>
              <a:latin typeface="Barlow"/>
              <a:ea typeface="Barlow"/>
              <a:cs typeface="Barlow"/>
              <a:sym typeface="Barlow"/>
            </a:endParaRPr>
          </a:p>
          <a:p>
            <a:pPr indent="-342900" lvl="1" marL="914400" marR="0" rtl="0" algn="l">
              <a:lnSpc>
                <a:spcPct val="115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‘If all the Jews go to Israel, this will fulfill the conditions of the Second Coming and allow for the ultimate triumph of Christianity!’</a:t>
            </a:r>
            <a:endParaRPr b="0" i="0" sz="1800" u="none" cap="none" strike="noStrike">
              <a:solidFill>
                <a:srgbClr val="121212"/>
              </a:solidFill>
              <a:highlight>
                <a:schemeClr val="lt1"/>
              </a:highlight>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Christians United for Israel is one of the largest pro-Israel lobbies </a:t>
            </a:r>
            <a:endParaRPr b="0" i="0" sz="1800" u="none" cap="none" strike="noStrike">
              <a:solidFill>
                <a:schemeClr val="dk1"/>
              </a:solidFill>
              <a:latin typeface="Barlow"/>
              <a:ea typeface="Barlow"/>
              <a:cs typeface="Barlow"/>
              <a:sym typeface="Barlow"/>
            </a:endParaRPr>
          </a:p>
          <a:p>
            <a:pPr indent="-342900" lvl="1" marL="914400" marR="0" rtl="0" algn="l">
              <a:lnSpc>
                <a:spcPct val="115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Also provides financial support for illegal settlements in the West Bank</a:t>
            </a:r>
            <a:endParaRPr b="0" i="0" sz="1800" u="none" cap="none" strike="noStrike">
              <a:solidFill>
                <a:schemeClr val="dk1"/>
              </a:solidFill>
              <a:latin typeface="Barlow"/>
              <a:ea typeface="Barlow"/>
              <a:cs typeface="Barlow"/>
              <a:sym typeface="Barlow"/>
            </a:endParaRPr>
          </a:p>
        </p:txBody>
      </p:sp>
      <p:pic>
        <p:nvPicPr>
          <p:cNvPr id="551" name="Google Shape;551;g266c12896cc_0_106"/>
          <p:cNvPicPr preferRelativeResize="0"/>
          <p:nvPr/>
        </p:nvPicPr>
        <p:blipFill rotWithShape="1">
          <a:blip r:embed="rId4">
            <a:alphaModFix/>
          </a:blip>
          <a:srcRect b="0" l="0" r="14951" t="0"/>
          <a:stretch/>
        </p:blipFill>
        <p:spPr>
          <a:xfrm>
            <a:off x="6085575" y="252350"/>
            <a:ext cx="2773350" cy="192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55" name="Shape 555"/>
        <p:cNvGrpSpPr/>
        <p:nvPr/>
      </p:nvGrpSpPr>
      <p:grpSpPr>
        <a:xfrm>
          <a:off x="0" y="0"/>
          <a:ext cx="0" cy="0"/>
          <a:chOff x="0" y="0"/>
          <a:chExt cx="0" cy="0"/>
        </a:xfrm>
      </p:grpSpPr>
      <p:pic>
        <p:nvPicPr>
          <p:cNvPr id="556" name="Google Shape;556;g266c12896cc_0_118"/>
          <p:cNvPicPr preferRelativeResize="0"/>
          <p:nvPr/>
        </p:nvPicPr>
        <p:blipFill rotWithShape="1">
          <a:blip r:embed="rId3">
            <a:alphaModFix/>
          </a:blip>
          <a:srcRect b="0" l="0" r="0" t="0"/>
          <a:stretch/>
        </p:blipFill>
        <p:spPr>
          <a:xfrm>
            <a:off x="8183200" y="4397450"/>
            <a:ext cx="882025" cy="654300"/>
          </a:xfrm>
          <a:prstGeom prst="rect">
            <a:avLst/>
          </a:prstGeom>
          <a:noFill/>
          <a:ln>
            <a:noFill/>
          </a:ln>
        </p:spPr>
      </p:pic>
      <p:sp>
        <p:nvSpPr>
          <p:cNvPr id="557" name="Google Shape;557;g266c12896cc_0_118"/>
          <p:cNvSpPr txBox="1"/>
          <p:nvPr>
            <p:ph type="title"/>
          </p:nvPr>
        </p:nvSpPr>
        <p:spPr>
          <a:xfrm>
            <a:off x="5571288" y="3321238"/>
            <a:ext cx="3222900" cy="756000"/>
          </a:xfrm>
          <a:prstGeom prst="rect">
            <a:avLst/>
          </a:prstGeom>
          <a:noFill/>
          <a:ln>
            <a:noFill/>
          </a:ln>
        </p:spPr>
        <p:txBody>
          <a:bodyPr anchorCtr="0" anchor="ctr" bIns="91425" lIns="91425" spcFirstLastPara="1" rIns="91425" wrap="square" tIns="91425">
            <a:noAutofit/>
          </a:bodyPr>
          <a:lstStyle/>
          <a:p>
            <a:pPr indent="0" lvl="0" marL="0" rtl="0" algn="l">
              <a:lnSpc>
                <a:spcPct val="75000"/>
              </a:lnSpc>
              <a:spcBef>
                <a:spcPts val="0"/>
              </a:spcBef>
              <a:spcAft>
                <a:spcPts val="0"/>
              </a:spcAft>
              <a:buSzPts val="3600"/>
              <a:buNone/>
            </a:pPr>
            <a:r>
              <a:rPr lang="en" sz="3100">
                <a:solidFill>
                  <a:srgbClr val="999999"/>
                </a:solidFill>
                <a:latin typeface="Barlow Black"/>
                <a:ea typeface="Barlow Black"/>
                <a:cs typeface="Barlow Black"/>
                <a:sym typeface="Barlow Black"/>
              </a:rPr>
              <a:t>GAZA:</a:t>
            </a:r>
            <a:endParaRPr sz="3100">
              <a:solidFill>
                <a:srgbClr val="999999"/>
              </a:solidFill>
              <a:latin typeface="Barlow Black"/>
              <a:ea typeface="Barlow Black"/>
              <a:cs typeface="Barlow Black"/>
              <a:sym typeface="Barlow Black"/>
            </a:endParaRPr>
          </a:p>
          <a:p>
            <a:pPr indent="0" lvl="0" marL="0" rtl="0" algn="l">
              <a:lnSpc>
                <a:spcPct val="75000"/>
              </a:lnSpc>
              <a:spcBef>
                <a:spcPts val="0"/>
              </a:spcBef>
              <a:spcAft>
                <a:spcPts val="0"/>
              </a:spcAft>
              <a:buSzPts val="3600"/>
              <a:buNone/>
            </a:pPr>
            <a:r>
              <a:rPr lang="en" sz="3100">
                <a:solidFill>
                  <a:srgbClr val="999999"/>
                </a:solidFill>
                <a:latin typeface="Barlow Black"/>
                <a:ea typeface="Barlow Black"/>
                <a:cs typeface="Barlow Black"/>
                <a:sym typeface="Barlow Black"/>
              </a:rPr>
              <a:t>1990-2024</a:t>
            </a:r>
            <a:endParaRPr sz="3100">
              <a:solidFill>
                <a:srgbClr val="999999"/>
              </a:solidFill>
              <a:latin typeface="Barlow Black"/>
              <a:ea typeface="Barlow Black"/>
              <a:cs typeface="Barlow Black"/>
              <a:sym typeface="Barlow Black"/>
            </a:endParaRPr>
          </a:p>
        </p:txBody>
      </p:sp>
      <p:pic>
        <p:nvPicPr>
          <p:cNvPr id="558" name="Google Shape;558;g266c12896cc_0_118"/>
          <p:cNvPicPr preferRelativeResize="0"/>
          <p:nvPr/>
        </p:nvPicPr>
        <p:blipFill>
          <a:blip r:embed="rId4">
            <a:alphaModFix/>
          </a:blip>
          <a:stretch>
            <a:fillRect/>
          </a:stretch>
        </p:blipFill>
        <p:spPr>
          <a:xfrm>
            <a:off x="408575" y="1210473"/>
            <a:ext cx="4849398" cy="3262925"/>
          </a:xfrm>
          <a:prstGeom prst="rect">
            <a:avLst/>
          </a:prstGeom>
          <a:noFill/>
          <a:ln cap="flat" cmpd="sng" w="9525">
            <a:solidFill>
              <a:srgbClr val="38761D"/>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2" name="Shape 562"/>
        <p:cNvGrpSpPr/>
        <p:nvPr/>
      </p:nvGrpSpPr>
      <p:grpSpPr>
        <a:xfrm>
          <a:off x="0" y="0"/>
          <a:ext cx="0" cy="0"/>
          <a:chOff x="0" y="0"/>
          <a:chExt cx="0" cy="0"/>
        </a:xfrm>
      </p:grpSpPr>
      <p:sp>
        <p:nvSpPr>
          <p:cNvPr id="563" name="Google Shape;563;p55"/>
          <p:cNvSpPr txBox="1"/>
          <p:nvPr/>
        </p:nvSpPr>
        <p:spPr>
          <a:xfrm>
            <a:off x="292025" y="272825"/>
            <a:ext cx="7922400" cy="56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121212"/>
                </a:solidFill>
                <a:latin typeface="Barlow Black"/>
                <a:ea typeface="Barlow Black"/>
                <a:cs typeface="Barlow Black"/>
                <a:sym typeface="Barlow Black"/>
              </a:rPr>
              <a:t>GAZA</a:t>
            </a:r>
            <a:endParaRPr b="0" i="0" sz="3000" u="none" cap="none" strike="noStrike">
              <a:solidFill>
                <a:srgbClr val="121212"/>
              </a:solidFill>
              <a:latin typeface="Barlow Black"/>
              <a:ea typeface="Barlow Black"/>
              <a:cs typeface="Barlow Black"/>
              <a:sym typeface="Barlow Black"/>
            </a:endParaRPr>
          </a:p>
        </p:txBody>
      </p:sp>
      <p:pic>
        <p:nvPicPr>
          <p:cNvPr id="564" name="Google Shape;564;p55"/>
          <p:cNvPicPr preferRelativeResize="0"/>
          <p:nvPr/>
        </p:nvPicPr>
        <p:blipFill rotWithShape="1">
          <a:blip r:embed="rId4">
            <a:alphaModFix/>
          </a:blip>
          <a:srcRect b="0" l="0" r="0" t="0"/>
          <a:stretch/>
        </p:blipFill>
        <p:spPr>
          <a:xfrm>
            <a:off x="5849200" y="108075"/>
            <a:ext cx="2513750" cy="3597000"/>
          </a:xfrm>
          <a:prstGeom prst="rect">
            <a:avLst/>
          </a:prstGeom>
          <a:noFill/>
          <a:ln>
            <a:noFill/>
          </a:ln>
        </p:spPr>
      </p:pic>
      <p:sp>
        <p:nvSpPr>
          <p:cNvPr id="565" name="Google Shape;565;p55"/>
          <p:cNvSpPr txBox="1"/>
          <p:nvPr/>
        </p:nvSpPr>
        <p:spPr>
          <a:xfrm>
            <a:off x="311700" y="1225225"/>
            <a:ext cx="3378900" cy="33540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Barlow"/>
              <a:buChar char="●"/>
            </a:pPr>
            <a:r>
              <a:rPr b="1" lang="en" sz="1800">
                <a:solidFill>
                  <a:schemeClr val="dk1"/>
                </a:solidFill>
                <a:latin typeface="Barlow"/>
                <a:ea typeface="Barlow"/>
                <a:cs typeface="Barlow"/>
                <a:sym typeface="Barlow"/>
              </a:rPr>
              <a:t>80%</a:t>
            </a:r>
            <a:r>
              <a:rPr b="1" i="0" lang="en" sz="1800" u="none" cap="none" strike="noStrike">
                <a:solidFill>
                  <a:schemeClr val="dk1"/>
                </a:solidFill>
                <a:latin typeface="Barlow"/>
                <a:ea typeface="Barlow"/>
                <a:cs typeface="Barlow"/>
                <a:sym typeface="Barlow"/>
              </a:rPr>
              <a:t> of Palestinians in Gaza are refugees from 1948</a:t>
            </a:r>
            <a:endParaRPr b="1" i="0" sz="1800" u="none" cap="none" strike="noStrike">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b="1" lang="en" sz="1800">
                <a:solidFill>
                  <a:schemeClr val="dk1"/>
                </a:solidFill>
                <a:latin typeface="Barlow"/>
                <a:ea typeface="Barlow"/>
                <a:cs typeface="Barlow"/>
                <a:sym typeface="Barlow"/>
              </a:rPr>
              <a:t>2.3 million people squeezed into 141 sq ft</a:t>
            </a:r>
            <a:endParaRPr b="1" sz="1800">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lang="en" sz="1800">
                <a:solidFill>
                  <a:schemeClr val="dk1"/>
                </a:solidFill>
                <a:latin typeface="Barlow"/>
                <a:ea typeface="Barlow"/>
                <a:cs typeface="Barlow"/>
                <a:sym typeface="Barlow"/>
              </a:rPr>
              <a:t>Israel has f</a:t>
            </a:r>
            <a:r>
              <a:rPr b="0" i="0" lang="en" sz="1800" u="none" cap="none" strike="noStrike">
                <a:solidFill>
                  <a:schemeClr val="dk1"/>
                </a:solidFill>
                <a:latin typeface="Barlow"/>
                <a:ea typeface="Barlow"/>
                <a:cs typeface="Barlow"/>
                <a:sym typeface="Barlow"/>
              </a:rPr>
              <a:t>enced in Gaza by land, air, and water</a:t>
            </a:r>
            <a:endParaRPr b="0" i="0" sz="1800" u="none" cap="none" strike="noStrike">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“Open air prison”</a:t>
            </a:r>
            <a:endParaRPr b="0" i="0" sz="1800" u="none" cap="none" strike="noStrike">
              <a:solidFill>
                <a:schemeClr val="dk1"/>
              </a:solidFill>
              <a:latin typeface="Barlow"/>
              <a:ea typeface="Barlow"/>
              <a:cs typeface="Barlow"/>
              <a:sym typeface="Barlow"/>
            </a:endParaRPr>
          </a:p>
        </p:txBody>
      </p:sp>
      <p:pic>
        <p:nvPicPr>
          <p:cNvPr id="566" name="Google Shape;566;p55"/>
          <p:cNvPicPr preferRelativeResize="0"/>
          <p:nvPr/>
        </p:nvPicPr>
        <p:blipFill rotWithShape="1">
          <a:blip r:embed="rId5">
            <a:alphaModFix/>
          </a:blip>
          <a:srcRect b="0" l="0" r="0" t="0"/>
          <a:stretch/>
        </p:blipFill>
        <p:spPr>
          <a:xfrm>
            <a:off x="3633325" y="1966450"/>
            <a:ext cx="2767474" cy="27674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570" name="Shape 570"/>
        <p:cNvGrpSpPr/>
        <p:nvPr/>
      </p:nvGrpSpPr>
      <p:grpSpPr>
        <a:xfrm>
          <a:off x="0" y="0"/>
          <a:ext cx="0" cy="0"/>
          <a:chOff x="0" y="0"/>
          <a:chExt cx="0" cy="0"/>
        </a:xfrm>
      </p:grpSpPr>
      <p:sp>
        <p:nvSpPr>
          <p:cNvPr id="571" name="Google Shape;571;p56"/>
          <p:cNvSpPr txBox="1"/>
          <p:nvPr/>
        </p:nvSpPr>
        <p:spPr>
          <a:xfrm>
            <a:off x="292025" y="272825"/>
            <a:ext cx="7922400" cy="56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999999"/>
                </a:solidFill>
                <a:latin typeface="Barlow Black"/>
                <a:ea typeface="Barlow Black"/>
                <a:cs typeface="Barlow Black"/>
                <a:sym typeface="Barlow Black"/>
              </a:rPr>
              <a:t>GAZA</a:t>
            </a:r>
            <a:r>
              <a:rPr b="0" i="0" lang="en" sz="3000" u="none" cap="none" strike="noStrike">
                <a:solidFill>
                  <a:schemeClr val="dk1"/>
                </a:solidFill>
                <a:latin typeface="Barlow Black"/>
                <a:ea typeface="Barlow Black"/>
                <a:cs typeface="Barlow Black"/>
                <a:sym typeface="Barlow Black"/>
              </a:rPr>
              <a:t>: </a:t>
            </a:r>
            <a:endParaRPr b="0" i="0" sz="3000" u="none" cap="none" strike="noStrike">
              <a:solidFill>
                <a:schemeClr val="dk1"/>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3000"/>
              <a:buFont typeface="Arial"/>
              <a:buNone/>
            </a:pPr>
            <a:r>
              <a:rPr lang="en" sz="3000">
                <a:solidFill>
                  <a:schemeClr val="dk1"/>
                </a:solidFill>
                <a:latin typeface="Barlow Black"/>
                <a:ea typeface="Barlow Black"/>
                <a:cs typeface="Barlow Black"/>
                <a:sym typeface="Barlow Black"/>
              </a:rPr>
              <a:t>TOTAL</a:t>
            </a:r>
            <a:endParaRPr sz="3000">
              <a:solidFill>
                <a:schemeClr val="dk1"/>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BLOCKADE</a:t>
            </a:r>
            <a:endParaRPr b="0" i="0" sz="3000" u="none" cap="none" strike="noStrike">
              <a:solidFill>
                <a:schemeClr val="dk1"/>
              </a:solidFill>
              <a:latin typeface="Barlow Black"/>
              <a:ea typeface="Barlow Black"/>
              <a:cs typeface="Barlow Black"/>
              <a:sym typeface="Barlow Black"/>
            </a:endParaRPr>
          </a:p>
        </p:txBody>
      </p:sp>
      <p:pic>
        <p:nvPicPr>
          <p:cNvPr id="572" name="Google Shape;572;p56"/>
          <p:cNvPicPr preferRelativeResize="0"/>
          <p:nvPr/>
        </p:nvPicPr>
        <p:blipFill rotWithShape="1">
          <a:blip r:embed="rId4">
            <a:alphaModFix/>
          </a:blip>
          <a:srcRect b="0" l="0" r="0" t="0"/>
          <a:stretch/>
        </p:blipFill>
        <p:spPr>
          <a:xfrm>
            <a:off x="2442700" y="0"/>
            <a:ext cx="5143500"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6" name="Shape 576"/>
        <p:cNvGrpSpPr/>
        <p:nvPr/>
      </p:nvGrpSpPr>
      <p:grpSpPr>
        <a:xfrm>
          <a:off x="0" y="0"/>
          <a:ext cx="0" cy="0"/>
          <a:chOff x="0" y="0"/>
          <a:chExt cx="0" cy="0"/>
        </a:xfrm>
      </p:grpSpPr>
      <p:sp>
        <p:nvSpPr>
          <p:cNvPr id="577" name="Google Shape;577;p57"/>
          <p:cNvSpPr txBox="1"/>
          <p:nvPr/>
        </p:nvSpPr>
        <p:spPr>
          <a:xfrm>
            <a:off x="201700" y="272825"/>
            <a:ext cx="3440100" cy="474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2400" u="none" cap="none" strike="noStrike">
                <a:solidFill>
                  <a:srgbClr val="999999"/>
                </a:solidFill>
                <a:latin typeface="Barlow Black"/>
                <a:ea typeface="Barlow Black"/>
                <a:cs typeface="Barlow Black"/>
                <a:sym typeface="Barlow Black"/>
              </a:rPr>
              <a:t>2008-2009</a:t>
            </a:r>
            <a:r>
              <a:rPr b="0" i="0" lang="en" sz="2400" u="none" cap="none" strike="noStrike">
                <a:solidFill>
                  <a:schemeClr val="dk1"/>
                </a:solidFill>
                <a:latin typeface="Barlow Black"/>
                <a:ea typeface="Barlow Black"/>
                <a:cs typeface="Barlow Black"/>
                <a:sym typeface="Barlow Black"/>
              </a:rPr>
              <a:t>: </a:t>
            </a:r>
            <a:endParaRPr b="0" i="0" sz="2400" u="none" cap="none" strike="noStrike">
              <a:solidFill>
                <a:schemeClr val="dk1"/>
              </a:solidFill>
              <a:latin typeface="Barlow Black"/>
              <a:ea typeface="Barlow Black"/>
              <a:cs typeface="Barlow Black"/>
              <a:sym typeface="Barlow Black"/>
            </a:endParaRPr>
          </a:p>
          <a:p>
            <a:pPr indent="0" lvl="0" marL="0" marR="0" rtl="0" algn="l">
              <a:lnSpc>
                <a:spcPct val="100000"/>
              </a:lnSpc>
              <a:spcBef>
                <a:spcPts val="0"/>
              </a:spcBef>
              <a:spcAft>
                <a:spcPts val="0"/>
              </a:spcAft>
              <a:buClr>
                <a:schemeClr val="dk1"/>
              </a:buClr>
              <a:buSzPts val="1100"/>
              <a:buFont typeface="Arial"/>
              <a:buNone/>
            </a:pPr>
            <a:r>
              <a:rPr b="0" i="0" lang="en" sz="2400" u="none" cap="none" strike="noStrike">
                <a:solidFill>
                  <a:schemeClr val="dk1"/>
                </a:solidFill>
                <a:latin typeface="Barlow Black"/>
                <a:ea typeface="Barlow Black"/>
                <a:cs typeface="Barlow Black"/>
                <a:sym typeface="Barlow Black"/>
              </a:rPr>
              <a:t>OPERATION </a:t>
            </a:r>
            <a:endParaRPr b="0" i="0" sz="2400" u="none" cap="none" strike="noStrike">
              <a:solidFill>
                <a:schemeClr val="dk1"/>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Barlow Black"/>
                <a:ea typeface="Barlow Black"/>
                <a:cs typeface="Barlow Black"/>
                <a:sym typeface="Barlow Black"/>
              </a:rPr>
              <a:t>CAST LEAD</a:t>
            </a:r>
            <a:endParaRPr b="0" i="0" sz="2400" u="none" cap="none" strike="noStrike">
              <a:solidFill>
                <a:schemeClr val="dk1"/>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999999"/>
                </a:solidFill>
                <a:latin typeface="Barlow Black"/>
                <a:ea typeface="Barlow Black"/>
                <a:cs typeface="Barlow Black"/>
                <a:sym typeface="Barlow Black"/>
              </a:rPr>
              <a:t>2012</a:t>
            </a:r>
            <a:r>
              <a:rPr b="0" i="0" lang="en" sz="2400" u="none" cap="none" strike="noStrike">
                <a:solidFill>
                  <a:schemeClr val="dk1"/>
                </a:solidFill>
                <a:latin typeface="Barlow Black"/>
                <a:ea typeface="Barlow Black"/>
                <a:cs typeface="Barlow Black"/>
                <a:sym typeface="Barlow Black"/>
              </a:rPr>
              <a:t>: </a:t>
            </a:r>
            <a:endParaRPr b="0" i="0" sz="2400" u="none" cap="none" strike="noStrike">
              <a:solidFill>
                <a:schemeClr val="dk1"/>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Barlow Black"/>
                <a:ea typeface="Barlow Black"/>
                <a:cs typeface="Barlow Black"/>
                <a:sym typeface="Barlow Black"/>
              </a:rPr>
              <a:t>OPERATION </a:t>
            </a:r>
            <a:endParaRPr b="0" i="0" sz="2400" u="none" cap="none" strike="noStrike">
              <a:solidFill>
                <a:schemeClr val="dk1"/>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Barlow Black"/>
                <a:ea typeface="Barlow Black"/>
                <a:cs typeface="Barlow Black"/>
                <a:sym typeface="Barlow Black"/>
              </a:rPr>
              <a:t>PILLAR OF CLOUD</a:t>
            </a:r>
            <a:endParaRPr b="0" i="0" sz="2400" u="none" cap="none" strike="noStrike">
              <a:solidFill>
                <a:schemeClr val="dk1"/>
              </a:solidFill>
              <a:latin typeface="Barlow Black"/>
              <a:ea typeface="Barlow Black"/>
              <a:cs typeface="Barlow Black"/>
              <a:sym typeface="Barlow Black"/>
            </a:endParaRPr>
          </a:p>
          <a:p>
            <a:pPr indent="0" lvl="0" marL="0" marR="0" rtl="0" algn="l">
              <a:lnSpc>
                <a:spcPct val="100000"/>
              </a:lnSpc>
              <a:spcBef>
                <a:spcPts val="0"/>
              </a:spcBef>
              <a:spcAft>
                <a:spcPts val="0"/>
              </a:spcAft>
              <a:buClr>
                <a:schemeClr val="dk1"/>
              </a:buClr>
              <a:buSzPts val="1100"/>
              <a:buFont typeface="Arial"/>
              <a:buNone/>
            </a:pPr>
            <a:r>
              <a:t/>
            </a:r>
            <a:endParaRPr b="0" i="0" sz="2400" u="none" cap="none" strike="noStrike">
              <a:solidFill>
                <a:schemeClr val="dk1"/>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999999"/>
                </a:solidFill>
                <a:latin typeface="Barlow Black"/>
                <a:ea typeface="Barlow Black"/>
                <a:cs typeface="Barlow Black"/>
                <a:sym typeface="Barlow Black"/>
              </a:rPr>
              <a:t>2014</a:t>
            </a:r>
            <a:r>
              <a:rPr b="0" i="0" lang="en" sz="2400" u="none" cap="none" strike="noStrike">
                <a:solidFill>
                  <a:schemeClr val="dk1"/>
                </a:solidFill>
                <a:latin typeface="Barlow Black"/>
                <a:ea typeface="Barlow Black"/>
                <a:cs typeface="Barlow Black"/>
                <a:sym typeface="Barlow Black"/>
              </a:rPr>
              <a:t>: </a:t>
            </a:r>
            <a:endParaRPr b="0" i="0" sz="2400" u="none" cap="none" strike="noStrike">
              <a:solidFill>
                <a:schemeClr val="dk1"/>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Barlow Black"/>
                <a:ea typeface="Barlow Black"/>
                <a:cs typeface="Barlow Black"/>
                <a:sym typeface="Barlow Black"/>
              </a:rPr>
              <a:t>OPERATION </a:t>
            </a:r>
            <a:endParaRPr b="0" i="0" sz="2400" u="none" cap="none" strike="noStrike">
              <a:solidFill>
                <a:schemeClr val="dk1"/>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Barlow Black"/>
                <a:ea typeface="Barlow Black"/>
                <a:cs typeface="Barlow Black"/>
                <a:sym typeface="Barlow Black"/>
              </a:rPr>
              <a:t>PROTECTIVE</a:t>
            </a:r>
            <a:endParaRPr b="0" i="0" sz="2400" u="none" cap="none" strike="noStrike">
              <a:solidFill>
                <a:schemeClr val="dk1"/>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Barlow Black"/>
                <a:ea typeface="Barlow Black"/>
                <a:cs typeface="Barlow Black"/>
                <a:sym typeface="Barlow Black"/>
              </a:rPr>
              <a:t>EDGE</a:t>
            </a:r>
            <a:endParaRPr b="0" i="0" sz="2400" u="none" cap="none" strike="noStrike">
              <a:solidFill>
                <a:schemeClr val="dk1"/>
              </a:solidFill>
              <a:latin typeface="Barlow Black"/>
              <a:ea typeface="Barlow Black"/>
              <a:cs typeface="Barlow Black"/>
              <a:sym typeface="Barlow Black"/>
            </a:endParaRPr>
          </a:p>
        </p:txBody>
      </p:sp>
      <p:pic>
        <p:nvPicPr>
          <p:cNvPr id="578" name="Google Shape;578;p57"/>
          <p:cNvPicPr preferRelativeResize="0"/>
          <p:nvPr/>
        </p:nvPicPr>
        <p:blipFill rotWithShape="1">
          <a:blip r:embed="rId4">
            <a:alphaModFix/>
          </a:blip>
          <a:srcRect b="0" l="0" r="0" t="0"/>
          <a:stretch/>
        </p:blipFill>
        <p:spPr>
          <a:xfrm>
            <a:off x="2889988" y="693488"/>
            <a:ext cx="6004614" cy="400307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2" name="Shape 582"/>
        <p:cNvGrpSpPr/>
        <p:nvPr/>
      </p:nvGrpSpPr>
      <p:grpSpPr>
        <a:xfrm>
          <a:off x="0" y="0"/>
          <a:ext cx="0" cy="0"/>
          <a:chOff x="0" y="0"/>
          <a:chExt cx="0" cy="0"/>
        </a:xfrm>
      </p:grpSpPr>
      <p:sp>
        <p:nvSpPr>
          <p:cNvPr id="583" name="Google Shape;583;g266e0656619_0_700"/>
          <p:cNvSpPr txBox="1"/>
          <p:nvPr/>
        </p:nvSpPr>
        <p:spPr>
          <a:xfrm>
            <a:off x="292025" y="272825"/>
            <a:ext cx="7922400" cy="56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lang="en" sz="3000">
                <a:solidFill>
                  <a:srgbClr val="121212"/>
                </a:solidFill>
                <a:latin typeface="Barlow Black"/>
                <a:ea typeface="Barlow Black"/>
                <a:cs typeface="Barlow Black"/>
                <a:sym typeface="Barlow Black"/>
              </a:rPr>
              <a:t>ISRAEL IS COMMITTING GENOCIDE</a:t>
            </a:r>
            <a:endParaRPr b="0" i="0" sz="3000" u="none" cap="none" strike="noStrike">
              <a:solidFill>
                <a:srgbClr val="121212"/>
              </a:solidFill>
              <a:latin typeface="Barlow Black"/>
              <a:ea typeface="Barlow Black"/>
              <a:cs typeface="Barlow Black"/>
              <a:sym typeface="Barlow Black"/>
            </a:endParaRPr>
          </a:p>
        </p:txBody>
      </p:sp>
      <p:pic>
        <p:nvPicPr>
          <p:cNvPr id="584" name="Google Shape;584;g266e0656619_0_700"/>
          <p:cNvPicPr preferRelativeResize="0"/>
          <p:nvPr/>
        </p:nvPicPr>
        <p:blipFill>
          <a:blip r:embed="rId4">
            <a:alphaModFix/>
          </a:blip>
          <a:stretch>
            <a:fillRect/>
          </a:stretch>
        </p:blipFill>
        <p:spPr>
          <a:xfrm>
            <a:off x="163425" y="1056150"/>
            <a:ext cx="3958878" cy="3391500"/>
          </a:xfrm>
          <a:prstGeom prst="rect">
            <a:avLst/>
          </a:prstGeom>
          <a:noFill/>
          <a:ln>
            <a:noFill/>
          </a:ln>
        </p:spPr>
      </p:pic>
      <p:sp>
        <p:nvSpPr>
          <p:cNvPr id="585" name="Google Shape;585;g266e0656619_0_700"/>
          <p:cNvSpPr txBox="1"/>
          <p:nvPr/>
        </p:nvSpPr>
        <p:spPr>
          <a:xfrm>
            <a:off x="4177500" y="943425"/>
            <a:ext cx="4155000" cy="386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800">
                <a:solidFill>
                  <a:schemeClr val="dk1"/>
                </a:solidFill>
                <a:latin typeface="Barlow"/>
                <a:ea typeface="Barlow"/>
                <a:cs typeface="Barlow"/>
                <a:sym typeface="Barlow"/>
              </a:rPr>
              <a:t>Since 7 October in Gaza, Israel has:</a:t>
            </a:r>
            <a:endParaRPr b="1" sz="1800">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lang="en" sz="1800">
                <a:solidFill>
                  <a:schemeClr val="dk1"/>
                </a:solidFill>
                <a:latin typeface="Barlow"/>
                <a:ea typeface="Barlow"/>
                <a:cs typeface="Barlow"/>
                <a:sym typeface="Barlow"/>
              </a:rPr>
              <a:t>killed 25,000 Palestinians, 40% of whom children</a:t>
            </a:r>
            <a:endParaRPr sz="1800">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lang="en" sz="1800">
                <a:solidFill>
                  <a:schemeClr val="dk1"/>
                </a:solidFill>
                <a:latin typeface="Barlow"/>
                <a:ea typeface="Barlow"/>
                <a:cs typeface="Barlow"/>
                <a:sym typeface="Barlow"/>
              </a:rPr>
              <a:t>dropped 6,000 bombs per </a:t>
            </a:r>
            <a:r>
              <a:rPr i="1" lang="en" sz="1800">
                <a:solidFill>
                  <a:schemeClr val="dk1"/>
                </a:solidFill>
                <a:latin typeface="Barlow"/>
                <a:ea typeface="Barlow"/>
                <a:cs typeface="Barlow"/>
                <a:sym typeface="Barlow"/>
              </a:rPr>
              <a:t>week</a:t>
            </a:r>
            <a:r>
              <a:rPr lang="en" sz="1800">
                <a:solidFill>
                  <a:schemeClr val="dk1"/>
                </a:solidFill>
                <a:latin typeface="Barlow"/>
                <a:ea typeface="Barlow"/>
                <a:cs typeface="Barlow"/>
                <a:sym typeface="Barlow"/>
              </a:rPr>
              <a:t> </a:t>
            </a:r>
            <a:endParaRPr sz="1800">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lang="en" sz="1800">
                <a:solidFill>
                  <a:schemeClr val="dk1"/>
                </a:solidFill>
                <a:latin typeface="Barlow"/>
                <a:ea typeface="Barlow"/>
                <a:cs typeface="Barlow"/>
                <a:sym typeface="Barlow"/>
              </a:rPr>
              <a:t>destroyed at least 60% of all homes</a:t>
            </a:r>
            <a:endParaRPr sz="1800">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lang="en" sz="1800">
                <a:solidFill>
                  <a:schemeClr val="dk1"/>
                </a:solidFill>
                <a:latin typeface="Barlow"/>
                <a:ea typeface="Barlow"/>
                <a:cs typeface="Barlow"/>
                <a:sym typeface="Barlow"/>
              </a:rPr>
              <a:t>destroyed 23 of 36 hospitals, including every hospital in north Gaza</a:t>
            </a:r>
            <a:endParaRPr sz="1800">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lang="en" sz="1800">
                <a:solidFill>
                  <a:schemeClr val="dk1"/>
                </a:solidFill>
                <a:latin typeface="Barlow"/>
                <a:ea typeface="Barlow"/>
                <a:cs typeface="Barlow"/>
                <a:sym typeface="Barlow"/>
              </a:rPr>
              <a:t>displaced 1.9 million Palestinians (82% of the population of Gaza)</a:t>
            </a:r>
            <a:endParaRPr sz="1800">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lang="en" sz="1800">
                <a:solidFill>
                  <a:schemeClr val="dk1"/>
                </a:solidFill>
                <a:latin typeface="Barlow"/>
                <a:ea typeface="Barlow"/>
                <a:cs typeface="Barlow"/>
                <a:sym typeface="Barlow"/>
              </a:rPr>
              <a:t>refused to let in aid, including food, causing mass starvation</a:t>
            </a:r>
            <a:endParaRPr sz="1800">
              <a:solidFill>
                <a:schemeClr val="dk1"/>
              </a:solidFill>
              <a:latin typeface="Barlow"/>
              <a:ea typeface="Barlow"/>
              <a:cs typeface="Barlow"/>
              <a:sym typeface="Barlow"/>
            </a:endParaRPr>
          </a:p>
        </p:txBody>
      </p:sp>
      <p:sp>
        <p:nvSpPr>
          <p:cNvPr id="586" name="Google Shape;586;g266e0656619_0_700"/>
          <p:cNvSpPr txBox="1"/>
          <p:nvPr/>
        </p:nvSpPr>
        <p:spPr>
          <a:xfrm>
            <a:off x="247650" y="4514850"/>
            <a:ext cx="35433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F4855"/>
                </a:solidFill>
                <a:highlight>
                  <a:srgbClr val="FFFFFF"/>
                </a:highlight>
                <a:latin typeface="Barlow"/>
                <a:ea typeface="Barlow"/>
                <a:cs typeface="Barlow"/>
                <a:sym typeface="Barlow"/>
              </a:rPr>
              <a:t>Deputy Speaker of the Knesset (Israeli Parliament)</a:t>
            </a:r>
            <a:endParaRPr sz="1800">
              <a:solidFill>
                <a:schemeClr val="dk2"/>
              </a:solidFill>
              <a:latin typeface="Barlow"/>
              <a:ea typeface="Barlow"/>
              <a:cs typeface="Barlow"/>
              <a:sym typeface="Barlow"/>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7431"/>
        </a:solidFill>
      </p:bgPr>
    </p:bg>
    <p:spTree>
      <p:nvGrpSpPr>
        <p:cNvPr id="590" name="Shape 590"/>
        <p:cNvGrpSpPr/>
        <p:nvPr/>
      </p:nvGrpSpPr>
      <p:grpSpPr>
        <a:xfrm>
          <a:off x="0" y="0"/>
          <a:ext cx="0" cy="0"/>
          <a:chOff x="0" y="0"/>
          <a:chExt cx="0" cy="0"/>
        </a:xfrm>
      </p:grpSpPr>
      <p:sp>
        <p:nvSpPr>
          <p:cNvPr id="591" name="Google Shape;591;p59"/>
          <p:cNvSpPr txBox="1"/>
          <p:nvPr>
            <p:ph type="title"/>
          </p:nvPr>
        </p:nvSpPr>
        <p:spPr>
          <a:xfrm>
            <a:off x="4721500" y="2209300"/>
            <a:ext cx="4194000" cy="2018700"/>
          </a:xfrm>
          <a:prstGeom prst="rect">
            <a:avLst/>
          </a:prstGeom>
          <a:noFill/>
          <a:ln>
            <a:noFill/>
          </a:ln>
        </p:spPr>
        <p:txBody>
          <a:bodyPr anchorCtr="0" anchor="ctr" bIns="91425" lIns="91425" spcFirstLastPara="1" rIns="91425" wrap="square" tIns="91425">
            <a:noAutofit/>
          </a:bodyPr>
          <a:lstStyle/>
          <a:p>
            <a:pPr indent="0" lvl="0" marL="0" rtl="0" algn="l">
              <a:lnSpc>
                <a:spcPct val="75000"/>
              </a:lnSpc>
              <a:spcBef>
                <a:spcPts val="0"/>
              </a:spcBef>
              <a:spcAft>
                <a:spcPts val="0"/>
              </a:spcAft>
              <a:buSzPts val="3600"/>
              <a:buNone/>
            </a:pPr>
            <a:r>
              <a:rPr lang="en" sz="4900">
                <a:solidFill>
                  <a:schemeClr val="lt1"/>
                </a:solidFill>
                <a:latin typeface="Barlow Black"/>
                <a:ea typeface="Barlow Black"/>
                <a:cs typeface="Barlow Black"/>
                <a:sym typeface="Barlow Black"/>
              </a:rPr>
              <a:t>CALL FROM PALESTINIAN TRADE UNIONS</a:t>
            </a:r>
            <a:endParaRPr sz="4900">
              <a:solidFill>
                <a:schemeClr val="lt1"/>
              </a:solidFill>
              <a:latin typeface="Barlow Black"/>
              <a:ea typeface="Barlow Black"/>
              <a:cs typeface="Barlow Black"/>
              <a:sym typeface="Barlow Black"/>
            </a:endParaRPr>
          </a:p>
        </p:txBody>
      </p:sp>
      <p:pic>
        <p:nvPicPr>
          <p:cNvPr id="592" name="Google Shape;592;p59"/>
          <p:cNvPicPr preferRelativeResize="0"/>
          <p:nvPr/>
        </p:nvPicPr>
        <p:blipFill rotWithShape="1">
          <a:blip r:embed="rId3">
            <a:alphaModFix/>
          </a:blip>
          <a:srcRect b="0" l="0" r="0" t="0"/>
          <a:stretch/>
        </p:blipFill>
        <p:spPr>
          <a:xfrm>
            <a:off x="8183200" y="4397450"/>
            <a:ext cx="882025" cy="654300"/>
          </a:xfrm>
          <a:prstGeom prst="rect">
            <a:avLst/>
          </a:prstGeom>
          <a:noFill/>
          <a:ln>
            <a:noFill/>
          </a:ln>
        </p:spPr>
      </p:pic>
      <p:pic>
        <p:nvPicPr>
          <p:cNvPr id="593" name="Google Shape;593;p59"/>
          <p:cNvPicPr preferRelativeResize="0"/>
          <p:nvPr/>
        </p:nvPicPr>
        <p:blipFill rotWithShape="1">
          <a:blip r:embed="rId4">
            <a:alphaModFix/>
          </a:blip>
          <a:srcRect b="0" l="0" r="0" t="11956"/>
          <a:stretch/>
        </p:blipFill>
        <p:spPr>
          <a:xfrm>
            <a:off x="640825" y="485775"/>
            <a:ext cx="3369899" cy="43131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7" name="Shape 597"/>
        <p:cNvGrpSpPr/>
        <p:nvPr/>
      </p:nvGrpSpPr>
      <p:grpSpPr>
        <a:xfrm>
          <a:off x="0" y="0"/>
          <a:ext cx="0" cy="0"/>
          <a:chOff x="0" y="0"/>
          <a:chExt cx="0" cy="0"/>
        </a:xfrm>
      </p:grpSpPr>
      <p:sp>
        <p:nvSpPr>
          <p:cNvPr id="598" name="Google Shape;598;g266c12896cc_0_169"/>
          <p:cNvSpPr txBox="1"/>
          <p:nvPr/>
        </p:nvSpPr>
        <p:spPr>
          <a:xfrm>
            <a:off x="2386850" y="2117900"/>
            <a:ext cx="3529800" cy="183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g266c12896cc_0_169"/>
          <p:cNvSpPr txBox="1"/>
          <p:nvPr>
            <p:ph type="title"/>
          </p:nvPr>
        </p:nvSpPr>
        <p:spPr>
          <a:xfrm>
            <a:off x="-63550" y="772575"/>
            <a:ext cx="6840300" cy="631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solidFill>
                  <a:srgbClr val="434343"/>
                </a:solidFill>
                <a:latin typeface="Barlow Black"/>
                <a:ea typeface="Barlow Black"/>
                <a:cs typeface="Barlow Black"/>
                <a:sym typeface="Barlow Black"/>
              </a:rPr>
              <a:t>WHAT THE LABOR MOVEMENT CAN DO</a:t>
            </a:r>
            <a:endParaRPr>
              <a:solidFill>
                <a:srgbClr val="434343"/>
              </a:solidFill>
              <a:latin typeface="Barlow Black"/>
              <a:ea typeface="Barlow Black"/>
              <a:cs typeface="Barlow Black"/>
              <a:sym typeface="Barlow Black"/>
            </a:endParaRPr>
          </a:p>
        </p:txBody>
      </p:sp>
      <p:sp>
        <p:nvSpPr>
          <p:cNvPr id="600" name="Google Shape;600;g266c12896cc_0_169"/>
          <p:cNvSpPr txBox="1"/>
          <p:nvPr/>
        </p:nvSpPr>
        <p:spPr>
          <a:xfrm>
            <a:off x="311700" y="1448025"/>
            <a:ext cx="8076900" cy="33540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15000"/>
              </a:lnSpc>
              <a:spcBef>
                <a:spcPts val="0"/>
              </a:spcBef>
              <a:spcAft>
                <a:spcPts val="0"/>
              </a:spcAft>
              <a:buClr>
                <a:schemeClr val="dk1"/>
              </a:buClr>
              <a:buSzPts val="1900"/>
              <a:buFont typeface="Barlow"/>
              <a:buChar char="●"/>
            </a:pPr>
            <a:r>
              <a:rPr b="1" lang="en" sz="1900">
                <a:solidFill>
                  <a:schemeClr val="dk1"/>
                </a:solidFill>
                <a:latin typeface="Barlow"/>
                <a:ea typeface="Barlow"/>
                <a:cs typeface="Barlow"/>
                <a:sym typeface="Barlow"/>
              </a:rPr>
              <a:t>Listen to the Palestine Trade Union Calls: END all complicity and stop arming Israel</a:t>
            </a:r>
            <a:endParaRPr b="1" sz="1900">
              <a:solidFill>
                <a:schemeClr val="dk1"/>
              </a:solidFill>
              <a:latin typeface="Barlow"/>
              <a:ea typeface="Barlow"/>
              <a:cs typeface="Barlow"/>
              <a:sym typeface="Barlow"/>
            </a:endParaRPr>
          </a:p>
          <a:p>
            <a:pPr indent="-349250" lvl="1" marL="914400" marR="0" rtl="0" algn="l">
              <a:lnSpc>
                <a:spcPct val="115000"/>
              </a:lnSpc>
              <a:spcBef>
                <a:spcPts val="0"/>
              </a:spcBef>
              <a:spcAft>
                <a:spcPts val="0"/>
              </a:spcAft>
              <a:buClr>
                <a:schemeClr val="dk1"/>
              </a:buClr>
              <a:buSzPts val="1900"/>
              <a:buFont typeface="Barlow"/>
              <a:buChar char="○"/>
            </a:pPr>
            <a:r>
              <a:rPr lang="en" sz="1900">
                <a:solidFill>
                  <a:schemeClr val="dk1"/>
                </a:solidFill>
                <a:latin typeface="Barlow"/>
                <a:ea typeface="Barlow"/>
                <a:cs typeface="Barlow"/>
                <a:sym typeface="Barlow"/>
              </a:rPr>
              <a:t>Refuse to build weapons for Israel</a:t>
            </a:r>
            <a:endParaRPr sz="1900">
              <a:solidFill>
                <a:schemeClr val="dk1"/>
              </a:solidFill>
              <a:latin typeface="Barlow"/>
              <a:ea typeface="Barlow"/>
              <a:cs typeface="Barlow"/>
              <a:sym typeface="Barlow"/>
            </a:endParaRPr>
          </a:p>
          <a:p>
            <a:pPr indent="-349250" lvl="1" marL="914400" marR="0" rtl="0" algn="l">
              <a:lnSpc>
                <a:spcPct val="115000"/>
              </a:lnSpc>
              <a:spcBef>
                <a:spcPts val="0"/>
              </a:spcBef>
              <a:spcAft>
                <a:spcPts val="0"/>
              </a:spcAft>
              <a:buClr>
                <a:schemeClr val="dk1"/>
              </a:buClr>
              <a:buSzPts val="1900"/>
              <a:buFont typeface="Barlow"/>
              <a:buChar char="○"/>
            </a:pPr>
            <a:r>
              <a:rPr lang="en" sz="1900">
                <a:solidFill>
                  <a:schemeClr val="dk1"/>
                </a:solidFill>
                <a:latin typeface="Barlow"/>
                <a:ea typeface="Barlow"/>
                <a:cs typeface="Barlow"/>
                <a:sym typeface="Barlow"/>
              </a:rPr>
              <a:t>Refuse to transport weapons to Israel</a:t>
            </a:r>
            <a:endParaRPr sz="1900">
              <a:solidFill>
                <a:schemeClr val="dk1"/>
              </a:solidFill>
              <a:latin typeface="Barlow"/>
              <a:ea typeface="Barlow"/>
              <a:cs typeface="Barlow"/>
              <a:sym typeface="Barlow"/>
            </a:endParaRPr>
          </a:p>
          <a:p>
            <a:pPr indent="-349250" lvl="1" marL="914400" marR="0" rtl="0" algn="l">
              <a:lnSpc>
                <a:spcPct val="115000"/>
              </a:lnSpc>
              <a:spcBef>
                <a:spcPts val="0"/>
              </a:spcBef>
              <a:spcAft>
                <a:spcPts val="0"/>
              </a:spcAft>
              <a:buClr>
                <a:schemeClr val="dk1"/>
              </a:buClr>
              <a:buSzPts val="1900"/>
              <a:buFont typeface="Barlow"/>
              <a:buChar char="○"/>
            </a:pPr>
            <a:r>
              <a:rPr lang="en" sz="1900">
                <a:solidFill>
                  <a:schemeClr val="dk1"/>
                </a:solidFill>
                <a:latin typeface="Barlow"/>
                <a:ea typeface="Barlow"/>
                <a:cs typeface="Barlow"/>
                <a:sym typeface="Barlow"/>
              </a:rPr>
              <a:t>Pass motions and resolutions in your own trade union</a:t>
            </a:r>
            <a:endParaRPr sz="1900">
              <a:solidFill>
                <a:schemeClr val="dk1"/>
              </a:solidFill>
              <a:latin typeface="Barlow"/>
              <a:ea typeface="Barlow"/>
              <a:cs typeface="Barlow"/>
              <a:sym typeface="Barlow"/>
            </a:endParaRPr>
          </a:p>
          <a:p>
            <a:pPr indent="-349250" lvl="1" marL="914400" marR="0" rtl="0" algn="l">
              <a:lnSpc>
                <a:spcPct val="115000"/>
              </a:lnSpc>
              <a:spcBef>
                <a:spcPts val="0"/>
              </a:spcBef>
              <a:spcAft>
                <a:spcPts val="0"/>
              </a:spcAft>
              <a:buClr>
                <a:schemeClr val="dk1"/>
              </a:buClr>
              <a:buSzPts val="1900"/>
              <a:buFont typeface="Barlow"/>
              <a:buChar char="○"/>
            </a:pPr>
            <a:r>
              <a:rPr lang="en" sz="1900">
                <a:solidFill>
                  <a:schemeClr val="dk1"/>
                </a:solidFill>
                <a:latin typeface="Barlow"/>
                <a:ea typeface="Barlow"/>
                <a:cs typeface="Barlow"/>
                <a:sym typeface="Barlow"/>
              </a:rPr>
              <a:t>Pressure governments to stop funding the Israel Defense Force and/or </a:t>
            </a:r>
            <a:r>
              <a:rPr lang="en" sz="1900">
                <a:solidFill>
                  <a:schemeClr val="dk1"/>
                </a:solidFill>
                <a:latin typeface="Barlow"/>
                <a:ea typeface="Barlow"/>
                <a:cs typeface="Barlow"/>
                <a:sym typeface="Barlow"/>
              </a:rPr>
              <a:t>military</a:t>
            </a:r>
            <a:r>
              <a:rPr lang="en" sz="1900">
                <a:solidFill>
                  <a:schemeClr val="dk1"/>
                </a:solidFill>
                <a:latin typeface="Barlow"/>
                <a:ea typeface="Barlow"/>
                <a:cs typeface="Barlow"/>
                <a:sym typeface="Barlow"/>
              </a:rPr>
              <a:t> trade with Israel</a:t>
            </a:r>
            <a:endParaRPr sz="1900">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b="1" lang="en" sz="1900">
                <a:solidFill>
                  <a:schemeClr val="dk1"/>
                </a:solidFill>
                <a:latin typeface="Barlow"/>
                <a:ea typeface="Barlow"/>
                <a:cs typeface="Barlow"/>
                <a:sym typeface="Barlow"/>
              </a:rPr>
              <a:t>Support YALL’s resolution at AFL-CIO COPE</a:t>
            </a:r>
            <a:br>
              <a:rPr b="1" i="0" lang="en" sz="1800" u="none" cap="none" strike="noStrike">
                <a:solidFill>
                  <a:schemeClr val="dk1"/>
                </a:solidFill>
                <a:latin typeface="Barlow"/>
                <a:ea typeface="Barlow"/>
                <a:cs typeface="Barlow"/>
                <a:sym typeface="Barlow"/>
              </a:rPr>
            </a:br>
            <a:endParaRPr b="1" i="0" sz="1800" u="none" cap="none" strike="noStrike">
              <a:solidFill>
                <a:schemeClr val="dk1"/>
              </a:solidFill>
              <a:latin typeface="Barlow"/>
              <a:ea typeface="Barlow"/>
              <a:cs typeface="Barlow"/>
              <a:sym typeface="Barlow"/>
            </a:endParaRPr>
          </a:p>
        </p:txBody>
      </p:sp>
      <p:sp>
        <p:nvSpPr>
          <p:cNvPr id="601" name="Google Shape;601;g266c12896cc_0_169"/>
          <p:cNvSpPr txBox="1"/>
          <p:nvPr/>
        </p:nvSpPr>
        <p:spPr>
          <a:xfrm>
            <a:off x="776850" y="4381875"/>
            <a:ext cx="6624300" cy="3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4"/>
              </a:rPr>
              <a:t>https://www.workersinpalestine.org/the-calls-languages/english</a:t>
            </a:r>
            <a:endParaRPr sz="1800" u="sng">
              <a:solidFill>
                <a:srgbClr val="21743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g266e0656619_0_214"/>
          <p:cNvPicPr preferRelativeResize="0"/>
          <p:nvPr/>
        </p:nvPicPr>
        <p:blipFill>
          <a:blip r:embed="rId3">
            <a:alphaModFix/>
          </a:blip>
          <a:stretch>
            <a:fillRect/>
          </a:stretch>
        </p:blipFill>
        <p:spPr>
          <a:xfrm>
            <a:off x="2867625" y="-71025"/>
            <a:ext cx="6366275" cy="5355874"/>
          </a:xfrm>
          <a:prstGeom prst="rect">
            <a:avLst/>
          </a:prstGeom>
          <a:noFill/>
          <a:ln>
            <a:noFill/>
          </a:ln>
        </p:spPr>
      </p:pic>
      <p:sp>
        <p:nvSpPr>
          <p:cNvPr id="290" name="Google Shape;290;g266e0656619_0_214"/>
          <p:cNvSpPr txBox="1"/>
          <p:nvPr>
            <p:ph type="title"/>
          </p:nvPr>
        </p:nvSpPr>
        <p:spPr>
          <a:xfrm>
            <a:off x="607725" y="2308500"/>
            <a:ext cx="4176900" cy="526500"/>
          </a:xfrm>
          <a:prstGeom prst="rect">
            <a:avLst/>
          </a:prstGeom>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 sz="3500"/>
              <a:t>THIS DIDN’T START ON 7 OCT</a:t>
            </a:r>
            <a:endParaRPr sz="35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5" name="Shape 605"/>
        <p:cNvGrpSpPr/>
        <p:nvPr/>
      </p:nvGrpSpPr>
      <p:grpSpPr>
        <a:xfrm>
          <a:off x="0" y="0"/>
          <a:ext cx="0" cy="0"/>
          <a:chOff x="0" y="0"/>
          <a:chExt cx="0" cy="0"/>
        </a:xfrm>
      </p:grpSpPr>
      <p:sp>
        <p:nvSpPr>
          <p:cNvPr id="606" name="Google Shape;606;p61"/>
          <p:cNvSpPr txBox="1"/>
          <p:nvPr/>
        </p:nvSpPr>
        <p:spPr>
          <a:xfrm>
            <a:off x="2386850" y="2117900"/>
            <a:ext cx="3529800" cy="183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61"/>
          <p:cNvSpPr txBox="1"/>
          <p:nvPr>
            <p:ph type="title"/>
          </p:nvPr>
        </p:nvSpPr>
        <p:spPr>
          <a:xfrm>
            <a:off x="-63550" y="772575"/>
            <a:ext cx="4715400" cy="631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solidFill>
                  <a:srgbClr val="434343"/>
                </a:solidFill>
                <a:latin typeface="Barlow Black"/>
                <a:ea typeface="Barlow Black"/>
                <a:cs typeface="Barlow Black"/>
                <a:sym typeface="Barlow Black"/>
              </a:rPr>
              <a:t>WHAT ELSE YOU CAN DO</a:t>
            </a:r>
            <a:endParaRPr>
              <a:solidFill>
                <a:srgbClr val="434343"/>
              </a:solidFill>
              <a:latin typeface="Barlow Black"/>
              <a:ea typeface="Barlow Black"/>
              <a:cs typeface="Barlow Black"/>
              <a:sym typeface="Barlow Black"/>
            </a:endParaRPr>
          </a:p>
        </p:txBody>
      </p:sp>
      <p:sp>
        <p:nvSpPr>
          <p:cNvPr id="608" name="Google Shape;608;p61"/>
          <p:cNvSpPr txBox="1"/>
          <p:nvPr/>
        </p:nvSpPr>
        <p:spPr>
          <a:xfrm>
            <a:off x="311700" y="1448025"/>
            <a:ext cx="8520600" cy="3354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Barlow"/>
              <a:buChar char="●"/>
            </a:pPr>
            <a:r>
              <a:rPr b="1" lang="en" sz="1800">
                <a:solidFill>
                  <a:schemeClr val="dk1"/>
                </a:solidFill>
                <a:latin typeface="Barlow"/>
                <a:ea typeface="Barlow"/>
                <a:cs typeface="Barlow"/>
                <a:sym typeface="Barlow"/>
              </a:rPr>
              <a:t>Listen to and center Palestinian voices</a:t>
            </a:r>
            <a:endParaRPr b="1" sz="1800">
              <a:solidFill>
                <a:schemeClr val="dk1"/>
              </a:solidFill>
              <a:latin typeface="Barlow"/>
              <a:ea typeface="Barlow"/>
              <a:cs typeface="Barlow"/>
              <a:sym typeface="Barlow"/>
            </a:endParaRPr>
          </a:p>
          <a:p>
            <a:pPr indent="-342900" lvl="1" marL="914400" rtl="0" algn="l">
              <a:lnSpc>
                <a:spcPct val="115000"/>
              </a:lnSpc>
              <a:spcBef>
                <a:spcPts val="0"/>
              </a:spcBef>
              <a:spcAft>
                <a:spcPts val="0"/>
              </a:spcAft>
              <a:buClr>
                <a:schemeClr val="dk1"/>
              </a:buClr>
              <a:buSzPts val="1800"/>
              <a:buFont typeface="Barlow"/>
              <a:buChar char="○"/>
            </a:pPr>
            <a:r>
              <a:rPr lang="en" sz="1800">
                <a:solidFill>
                  <a:schemeClr val="dk1"/>
                </a:solidFill>
                <a:latin typeface="Barlow"/>
                <a:ea typeface="Barlow"/>
                <a:cs typeface="Barlow"/>
                <a:sym typeface="Barlow"/>
              </a:rPr>
              <a:t>Diversify your media and prioritize news outlets sharing information from the ground in Gaza </a:t>
            </a:r>
            <a:r>
              <a:rPr lang="en" sz="1800">
                <a:solidFill>
                  <a:schemeClr val="dk1"/>
                </a:solidFill>
                <a:latin typeface="Barlow"/>
                <a:ea typeface="Barlow"/>
                <a:cs typeface="Barlow"/>
                <a:sym typeface="Barlow"/>
              </a:rPr>
              <a:t>and</a:t>
            </a:r>
            <a:r>
              <a:rPr lang="en" sz="1800">
                <a:solidFill>
                  <a:schemeClr val="dk1"/>
                </a:solidFill>
                <a:latin typeface="Barlow"/>
                <a:ea typeface="Barlow"/>
                <a:cs typeface="Barlow"/>
                <a:sym typeface="Barlow"/>
              </a:rPr>
              <a:t> the West Bank</a:t>
            </a:r>
            <a:endParaRPr sz="1800">
              <a:solidFill>
                <a:schemeClr val="dk1"/>
              </a:solidFill>
              <a:latin typeface="Barlow"/>
              <a:ea typeface="Barlow"/>
              <a:cs typeface="Barlow"/>
              <a:sym typeface="Barlow"/>
            </a:endParaRPr>
          </a:p>
          <a:p>
            <a:pPr indent="-342900" lvl="1" marL="914400" rtl="0" algn="l">
              <a:lnSpc>
                <a:spcPct val="115000"/>
              </a:lnSpc>
              <a:spcBef>
                <a:spcPts val="0"/>
              </a:spcBef>
              <a:spcAft>
                <a:spcPts val="0"/>
              </a:spcAft>
              <a:buClr>
                <a:schemeClr val="dk1"/>
              </a:buClr>
              <a:buSzPts val="1800"/>
              <a:buFont typeface="Barlow"/>
              <a:buChar char="○"/>
            </a:pPr>
            <a:r>
              <a:rPr lang="en" sz="1800">
                <a:solidFill>
                  <a:schemeClr val="dk1"/>
                </a:solidFill>
                <a:latin typeface="Barlow"/>
                <a:ea typeface="Barlow"/>
                <a:cs typeface="Barlow"/>
                <a:sym typeface="Barlow"/>
              </a:rPr>
              <a:t>Follow Palestinian movements on Social Media</a:t>
            </a:r>
            <a:endParaRPr sz="1800">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b="1" lang="en" sz="1800">
                <a:solidFill>
                  <a:schemeClr val="dk1"/>
                </a:solidFill>
                <a:latin typeface="Barlow"/>
                <a:ea typeface="Barlow"/>
                <a:cs typeface="Barlow"/>
                <a:sym typeface="Barlow"/>
              </a:rPr>
              <a:t>Join community efforts to demand a ceasefire</a:t>
            </a:r>
            <a:endParaRPr b="1" sz="1800">
              <a:solidFill>
                <a:schemeClr val="dk1"/>
              </a:solidFill>
              <a:latin typeface="Barlow"/>
              <a:ea typeface="Barlow"/>
              <a:cs typeface="Barlow"/>
              <a:sym typeface="Barlow"/>
            </a:endParaRPr>
          </a:p>
          <a:p>
            <a:pPr indent="-342900" lvl="1" marL="914400" marR="0" rtl="0" algn="l">
              <a:lnSpc>
                <a:spcPct val="115000"/>
              </a:lnSpc>
              <a:spcBef>
                <a:spcPts val="0"/>
              </a:spcBef>
              <a:spcAft>
                <a:spcPts val="0"/>
              </a:spcAft>
              <a:buClr>
                <a:schemeClr val="dk1"/>
              </a:buClr>
              <a:buSzPts val="1800"/>
              <a:buFont typeface="Barlow"/>
              <a:buChar char="○"/>
            </a:pPr>
            <a:r>
              <a:rPr lang="en" sz="1800">
                <a:solidFill>
                  <a:schemeClr val="dk1"/>
                </a:solidFill>
                <a:latin typeface="Barlow"/>
                <a:ea typeface="Barlow"/>
                <a:cs typeface="Barlow"/>
                <a:sym typeface="Barlow"/>
              </a:rPr>
              <a:t>There are efforts to pass ceasefire resolutions at local city councils in Austin, San Antonio, Houston, and Dallas</a:t>
            </a:r>
            <a:endParaRPr sz="1800">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b="1" lang="en" sz="1800">
                <a:solidFill>
                  <a:schemeClr val="dk1"/>
                </a:solidFill>
                <a:latin typeface="Barlow"/>
                <a:ea typeface="Barlow"/>
                <a:cs typeface="Barlow"/>
                <a:sym typeface="Barlow"/>
              </a:rPr>
              <a:t>Support the Boycott, Divest and Sanction (BDS) movement</a:t>
            </a:r>
            <a:endParaRPr b="1" sz="1800">
              <a:solidFill>
                <a:schemeClr val="dk1"/>
              </a:solidFill>
              <a:latin typeface="Barlow"/>
              <a:ea typeface="Barlow"/>
              <a:cs typeface="Barlow"/>
              <a:sym typeface="Barlow"/>
            </a:endParaRPr>
          </a:p>
          <a:p>
            <a:pPr indent="-342900" lvl="1" marL="914400" marR="0" rtl="0" algn="l">
              <a:lnSpc>
                <a:spcPct val="115000"/>
              </a:lnSpc>
              <a:spcBef>
                <a:spcPts val="0"/>
              </a:spcBef>
              <a:spcAft>
                <a:spcPts val="0"/>
              </a:spcAft>
              <a:buClr>
                <a:schemeClr val="dk1"/>
              </a:buClr>
              <a:buSzPts val="1800"/>
              <a:buFont typeface="Barlow"/>
              <a:buChar char="○"/>
            </a:pPr>
            <a:r>
              <a:rPr lang="en" sz="1800">
                <a:solidFill>
                  <a:schemeClr val="dk1"/>
                </a:solidFill>
                <a:latin typeface="Barlow"/>
                <a:ea typeface="Barlow"/>
                <a:cs typeface="Barlow"/>
                <a:sym typeface="Barlow"/>
              </a:rPr>
              <a:t>Don’t cross the picket line!</a:t>
            </a:r>
            <a:endParaRPr i="0" sz="1800" u="none" cap="none" strike="noStrike">
              <a:solidFill>
                <a:schemeClr val="dk1"/>
              </a:solidFill>
              <a:latin typeface="Barlow"/>
              <a:ea typeface="Barlow"/>
              <a:cs typeface="Barlow"/>
              <a:sym typeface="Barlow"/>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2" name="Shape 612"/>
        <p:cNvGrpSpPr/>
        <p:nvPr/>
      </p:nvGrpSpPr>
      <p:grpSpPr>
        <a:xfrm>
          <a:off x="0" y="0"/>
          <a:ext cx="0" cy="0"/>
          <a:chOff x="0" y="0"/>
          <a:chExt cx="0" cy="0"/>
        </a:xfrm>
      </p:grpSpPr>
      <p:sp>
        <p:nvSpPr>
          <p:cNvPr id="613" name="Google Shape;613;g266c12896cc_0_154"/>
          <p:cNvSpPr txBox="1"/>
          <p:nvPr>
            <p:ph type="title"/>
          </p:nvPr>
        </p:nvSpPr>
        <p:spPr>
          <a:xfrm>
            <a:off x="3968625" y="772575"/>
            <a:ext cx="3741900" cy="109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434343"/>
                </a:solidFill>
                <a:latin typeface="Barlow Black"/>
                <a:ea typeface="Barlow Black"/>
                <a:cs typeface="Barlow Black"/>
                <a:sym typeface="Barlow Black"/>
              </a:rPr>
              <a:t>FURTHER RESOURCES</a:t>
            </a:r>
            <a:endParaRPr>
              <a:solidFill>
                <a:srgbClr val="434343"/>
              </a:solidFill>
              <a:latin typeface="Barlow Black"/>
              <a:ea typeface="Barlow Black"/>
              <a:cs typeface="Barlow Black"/>
              <a:sym typeface="Barlow Black"/>
            </a:endParaRPr>
          </a:p>
        </p:txBody>
      </p:sp>
      <p:pic>
        <p:nvPicPr>
          <p:cNvPr id="614" name="Google Shape;614;g266c12896cc_0_154"/>
          <p:cNvPicPr preferRelativeResize="0"/>
          <p:nvPr/>
        </p:nvPicPr>
        <p:blipFill rotWithShape="1">
          <a:blip r:embed="rId4">
            <a:alphaModFix/>
          </a:blip>
          <a:srcRect b="0" l="0" r="0" t="0"/>
          <a:stretch/>
        </p:blipFill>
        <p:spPr>
          <a:xfrm>
            <a:off x="4327075" y="1580800"/>
            <a:ext cx="2922549" cy="2911999"/>
          </a:xfrm>
          <a:prstGeom prst="rect">
            <a:avLst/>
          </a:prstGeom>
          <a:noFill/>
          <a:ln>
            <a:noFill/>
          </a:ln>
        </p:spPr>
      </p:pic>
      <p:sp>
        <p:nvSpPr>
          <p:cNvPr id="615" name="Google Shape;615;g266c12896cc_0_154"/>
          <p:cNvSpPr txBox="1"/>
          <p:nvPr>
            <p:ph type="title"/>
          </p:nvPr>
        </p:nvSpPr>
        <p:spPr>
          <a:xfrm>
            <a:off x="95525" y="772575"/>
            <a:ext cx="3741900" cy="10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solidFill>
                  <a:srgbClr val="434343"/>
                </a:solidFill>
                <a:latin typeface="Barlow Black"/>
                <a:ea typeface="Barlow Black"/>
                <a:cs typeface="Barlow Black"/>
                <a:sym typeface="Barlow Black"/>
              </a:rPr>
              <a:t>YALL RESOLUTION</a:t>
            </a:r>
            <a:endParaRPr>
              <a:solidFill>
                <a:srgbClr val="434343"/>
              </a:solidFill>
              <a:latin typeface="Barlow Black"/>
              <a:ea typeface="Barlow Black"/>
              <a:cs typeface="Barlow Black"/>
              <a:sym typeface="Barlow Black"/>
            </a:endParaRPr>
          </a:p>
        </p:txBody>
      </p:sp>
      <p:pic>
        <p:nvPicPr>
          <p:cNvPr id="616" name="Google Shape;616;g266c12896cc_0_154"/>
          <p:cNvPicPr preferRelativeResize="0"/>
          <p:nvPr/>
        </p:nvPicPr>
        <p:blipFill rotWithShape="1">
          <a:blip r:embed="rId5">
            <a:alphaModFix/>
          </a:blip>
          <a:srcRect b="1717" l="1835" r="0" t="1794"/>
          <a:stretch/>
        </p:blipFill>
        <p:spPr>
          <a:xfrm>
            <a:off x="689325" y="1675625"/>
            <a:ext cx="2801925" cy="27679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620" name="Shape 620"/>
        <p:cNvGrpSpPr/>
        <p:nvPr/>
      </p:nvGrpSpPr>
      <p:grpSpPr>
        <a:xfrm>
          <a:off x="0" y="0"/>
          <a:ext cx="0" cy="0"/>
          <a:chOff x="0" y="0"/>
          <a:chExt cx="0" cy="0"/>
        </a:xfrm>
      </p:grpSpPr>
      <p:sp>
        <p:nvSpPr>
          <p:cNvPr id="621" name="Google Shape;621;p62"/>
          <p:cNvSpPr txBox="1"/>
          <p:nvPr>
            <p:ph type="title"/>
          </p:nvPr>
        </p:nvSpPr>
        <p:spPr>
          <a:xfrm>
            <a:off x="161850" y="782275"/>
            <a:ext cx="6173100" cy="109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434343"/>
                </a:solidFill>
                <a:latin typeface="Barlow Black"/>
                <a:ea typeface="Barlow Black"/>
                <a:cs typeface="Barlow Black"/>
                <a:sym typeface="Barlow Black"/>
              </a:rPr>
              <a:t>FURTHER RESOURCES:</a:t>
            </a:r>
            <a:endParaRPr>
              <a:solidFill>
                <a:srgbClr val="434343"/>
              </a:solidFill>
              <a:latin typeface="Barlow Black"/>
              <a:ea typeface="Barlow Black"/>
              <a:cs typeface="Barlow Black"/>
              <a:sym typeface="Barlow Black"/>
            </a:endParaRPr>
          </a:p>
        </p:txBody>
      </p:sp>
      <p:sp>
        <p:nvSpPr>
          <p:cNvPr id="622" name="Google Shape;622;p62"/>
          <p:cNvSpPr txBox="1"/>
          <p:nvPr/>
        </p:nvSpPr>
        <p:spPr>
          <a:xfrm>
            <a:off x="161850" y="1557775"/>
            <a:ext cx="8222100" cy="304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737373"/>
                </a:solidFill>
                <a:latin typeface="Barlow"/>
                <a:ea typeface="Barlow"/>
                <a:cs typeface="Barlow"/>
                <a:sym typeface="Barlow"/>
              </a:rPr>
              <a:t>PYM: </a:t>
            </a:r>
            <a:r>
              <a:rPr b="0" i="0" lang="en" sz="1800" u="sng" cap="none" strike="noStrike">
                <a:solidFill>
                  <a:srgbClr val="CF1515"/>
                </a:solidFill>
                <a:latin typeface="Barlow"/>
                <a:ea typeface="Barlow"/>
                <a:cs typeface="Barlow"/>
                <a:sym typeface="Barlow"/>
                <a:hlinkClick r:id="rId4">
                  <a:extLst>
                    <a:ext uri="{A12FA001-AC4F-418D-AE19-62706E023703}">
                      <ahyp:hlinkClr val="tx"/>
                    </a:ext>
                  </a:extLst>
                </a:hlinkClick>
              </a:rPr>
              <a:t>www.pymusa.com</a:t>
            </a:r>
            <a:endParaRPr b="0" i="0" sz="1800" u="none" cap="none" strike="noStrike">
              <a:solidFill>
                <a:srgbClr val="CF1515"/>
              </a:solidFill>
              <a:latin typeface="Barlow"/>
              <a:ea typeface="Barlow"/>
              <a:cs typeface="Barlow"/>
              <a:sym typeface="Barlow"/>
            </a:endParaRPr>
          </a:p>
          <a:p>
            <a:pPr indent="0" lvl="0" marL="0" marR="0" rtl="0" algn="l">
              <a:lnSpc>
                <a:spcPct val="100000"/>
              </a:lnSpc>
              <a:spcBef>
                <a:spcPts val="1600"/>
              </a:spcBef>
              <a:spcAft>
                <a:spcPts val="0"/>
              </a:spcAft>
              <a:buClr>
                <a:srgbClr val="000000"/>
              </a:buClr>
              <a:buSzPts val="1800"/>
              <a:buFont typeface="Arial"/>
              <a:buNone/>
            </a:pPr>
            <a:r>
              <a:rPr b="0" i="0" lang="en" sz="1800" u="none" cap="none" strike="noStrike">
                <a:solidFill>
                  <a:srgbClr val="737373"/>
                </a:solidFill>
                <a:latin typeface="Barlow"/>
                <a:ea typeface="Barlow"/>
                <a:cs typeface="Barlow"/>
                <a:sym typeface="Barlow"/>
              </a:rPr>
              <a:t>BDS MOVEMENT:</a:t>
            </a:r>
            <a:r>
              <a:rPr b="0" i="0" lang="en" sz="1800" u="none" cap="none" strike="noStrike">
                <a:solidFill>
                  <a:srgbClr val="CF1515"/>
                </a:solidFill>
                <a:latin typeface="Barlow"/>
                <a:ea typeface="Barlow"/>
                <a:cs typeface="Barlow"/>
                <a:sym typeface="Barlow"/>
              </a:rPr>
              <a:t> </a:t>
            </a:r>
            <a:r>
              <a:rPr b="0" i="0" lang="en" sz="1800" u="sng" cap="none" strike="noStrike">
                <a:solidFill>
                  <a:srgbClr val="CF1515"/>
                </a:solidFill>
                <a:latin typeface="Barlow"/>
                <a:ea typeface="Barlow"/>
                <a:cs typeface="Barlow"/>
                <a:sym typeface="Barlow"/>
                <a:hlinkClick r:id="rId5">
                  <a:extLst>
                    <a:ext uri="{A12FA001-AC4F-418D-AE19-62706E023703}">
                      <ahyp:hlinkClr val="tx"/>
                    </a:ext>
                  </a:extLst>
                </a:hlinkClick>
              </a:rPr>
              <a:t>www.bdsmovement.net</a:t>
            </a:r>
            <a:endParaRPr b="0" i="0" sz="1800" u="none" cap="none" strike="noStrike">
              <a:solidFill>
                <a:srgbClr val="CF1515"/>
              </a:solidFill>
              <a:latin typeface="Barlow"/>
              <a:ea typeface="Barlow"/>
              <a:cs typeface="Barlow"/>
              <a:sym typeface="Barlow"/>
            </a:endParaRPr>
          </a:p>
          <a:p>
            <a:pPr indent="0" lvl="0" marL="0" marR="0" rtl="0" algn="l">
              <a:lnSpc>
                <a:spcPct val="100000"/>
              </a:lnSpc>
              <a:spcBef>
                <a:spcPts val="1600"/>
              </a:spcBef>
              <a:spcAft>
                <a:spcPts val="0"/>
              </a:spcAft>
              <a:buClr>
                <a:srgbClr val="000000"/>
              </a:buClr>
              <a:buSzPts val="1800"/>
              <a:buFont typeface="Arial"/>
              <a:buNone/>
            </a:pPr>
            <a:r>
              <a:rPr b="0" i="0" lang="en" sz="1800" u="none" cap="none" strike="noStrike">
                <a:solidFill>
                  <a:srgbClr val="737373"/>
                </a:solidFill>
                <a:latin typeface="Barlow"/>
                <a:ea typeface="Barlow"/>
                <a:cs typeface="Barlow"/>
                <a:sym typeface="Barlow"/>
              </a:rPr>
              <a:t>VISUALIZING PALESTINE: </a:t>
            </a:r>
            <a:r>
              <a:rPr b="0" i="0" lang="en" sz="1800" u="sng" cap="none" strike="noStrike">
                <a:solidFill>
                  <a:srgbClr val="CF1515"/>
                </a:solidFill>
                <a:latin typeface="Barlow"/>
                <a:ea typeface="Barlow"/>
                <a:cs typeface="Barlow"/>
                <a:sym typeface="Barlow"/>
                <a:hlinkClick r:id="rId6">
                  <a:extLst>
                    <a:ext uri="{A12FA001-AC4F-418D-AE19-62706E023703}">
                      <ahyp:hlinkClr val="tx"/>
                    </a:ext>
                  </a:extLst>
                </a:hlinkClick>
              </a:rPr>
              <a:t>www.visualizingpalestine.org</a:t>
            </a:r>
            <a:endParaRPr b="0" i="0" sz="1800" u="none" cap="none" strike="noStrike">
              <a:solidFill>
                <a:srgbClr val="CF1515"/>
              </a:solidFill>
              <a:latin typeface="Barlow"/>
              <a:ea typeface="Barlow"/>
              <a:cs typeface="Barlow"/>
              <a:sym typeface="Barlow"/>
            </a:endParaRPr>
          </a:p>
          <a:p>
            <a:pPr indent="0" lvl="0" marL="0" marR="0" rtl="0" algn="l">
              <a:lnSpc>
                <a:spcPct val="115000"/>
              </a:lnSpc>
              <a:spcBef>
                <a:spcPts val="1600"/>
              </a:spcBef>
              <a:spcAft>
                <a:spcPts val="0"/>
              </a:spcAft>
              <a:buClr>
                <a:srgbClr val="000000"/>
              </a:buClr>
              <a:buSzPts val="1800"/>
              <a:buFont typeface="Arial"/>
              <a:buNone/>
            </a:pPr>
            <a:r>
              <a:rPr b="0" i="0" lang="en" sz="1800" u="none" cap="none" strike="noStrike">
                <a:solidFill>
                  <a:srgbClr val="737373"/>
                </a:solidFill>
                <a:latin typeface="Barlow"/>
                <a:ea typeface="Barlow"/>
                <a:cs typeface="Barlow"/>
                <a:sym typeface="Barlow"/>
              </a:rPr>
              <a:t>INSTITUTE FOR PALESTINE STUDIES: </a:t>
            </a:r>
            <a:r>
              <a:rPr b="0" i="0" lang="en" sz="1800" u="sng" cap="none" strike="noStrike">
                <a:solidFill>
                  <a:srgbClr val="CF1515"/>
                </a:solidFill>
                <a:latin typeface="Barlow"/>
                <a:ea typeface="Barlow"/>
                <a:cs typeface="Barlow"/>
                <a:sym typeface="Barlow"/>
                <a:hlinkClick r:id="rId7">
                  <a:extLst>
                    <a:ext uri="{A12FA001-AC4F-418D-AE19-62706E023703}">
                      <ahyp:hlinkClr val="tx"/>
                    </a:ext>
                  </a:extLst>
                </a:hlinkClick>
              </a:rPr>
              <a:t>www.palestine-studies.org</a:t>
            </a:r>
            <a:endParaRPr b="0" i="0" sz="1800" u="none" cap="none" strike="noStrike">
              <a:solidFill>
                <a:srgbClr val="CF1515"/>
              </a:solidFill>
              <a:latin typeface="Barlow"/>
              <a:ea typeface="Barlow"/>
              <a:cs typeface="Barlow"/>
              <a:sym typeface="Barlow"/>
            </a:endParaRPr>
          </a:p>
          <a:p>
            <a:pPr indent="0" lvl="0" marL="0" marR="0" rtl="0" algn="l">
              <a:lnSpc>
                <a:spcPct val="115000"/>
              </a:lnSpc>
              <a:spcBef>
                <a:spcPts val="1600"/>
              </a:spcBef>
              <a:spcAft>
                <a:spcPts val="0"/>
              </a:spcAft>
              <a:buClr>
                <a:srgbClr val="000000"/>
              </a:buClr>
              <a:buSzPts val="1800"/>
              <a:buFont typeface="Arial"/>
              <a:buNone/>
            </a:pPr>
            <a:r>
              <a:rPr b="0" i="0" lang="en" sz="1800" u="none" cap="none" strike="noStrike">
                <a:solidFill>
                  <a:srgbClr val="737373"/>
                </a:solidFill>
                <a:latin typeface="Barlow"/>
                <a:ea typeface="Barlow"/>
                <a:cs typeface="Barlow"/>
                <a:sym typeface="Barlow"/>
              </a:rPr>
              <a:t>BADIL Resource Center for Palestinian Refugee Rights: </a:t>
            </a:r>
            <a:r>
              <a:rPr b="0" i="0" lang="en" sz="1800" u="sng" cap="none" strike="noStrike">
                <a:solidFill>
                  <a:srgbClr val="CF1515"/>
                </a:solidFill>
                <a:latin typeface="Barlow"/>
                <a:ea typeface="Barlow"/>
                <a:cs typeface="Barlow"/>
                <a:sym typeface="Barlow"/>
                <a:hlinkClick r:id="rId8">
                  <a:extLst>
                    <a:ext uri="{A12FA001-AC4F-418D-AE19-62706E023703}">
                      <ahyp:hlinkClr val="tx"/>
                    </a:ext>
                  </a:extLst>
                </a:hlinkClick>
              </a:rPr>
              <a:t>www.badil.org</a:t>
            </a:r>
            <a:r>
              <a:rPr b="0" i="0" lang="en" sz="1800" u="none" cap="none" strike="noStrike">
                <a:solidFill>
                  <a:srgbClr val="CF1515"/>
                </a:solidFill>
                <a:latin typeface="Barlow"/>
                <a:ea typeface="Barlow"/>
                <a:cs typeface="Barlow"/>
                <a:sym typeface="Barlow"/>
              </a:rPr>
              <a:t> </a:t>
            </a:r>
            <a:endParaRPr b="0" i="0" sz="1800" u="none" cap="none" strike="noStrike">
              <a:solidFill>
                <a:srgbClr val="CF1515"/>
              </a:solidFill>
              <a:latin typeface="Barlow"/>
              <a:ea typeface="Barlow"/>
              <a:cs typeface="Barlow"/>
              <a:sym typeface="Barlow"/>
            </a:endParaRPr>
          </a:p>
          <a:p>
            <a:pPr indent="0" lvl="0" marL="0" marR="0" rtl="0" algn="l">
              <a:lnSpc>
                <a:spcPct val="115000"/>
              </a:lnSpc>
              <a:spcBef>
                <a:spcPts val="1600"/>
              </a:spcBef>
              <a:spcAft>
                <a:spcPts val="0"/>
              </a:spcAft>
              <a:buClr>
                <a:srgbClr val="000000"/>
              </a:buClr>
              <a:buSzPts val="1800"/>
              <a:buFont typeface="Arial"/>
              <a:buNone/>
            </a:pPr>
            <a:r>
              <a:rPr b="0" i="0" lang="en" sz="1800" u="none" cap="none" strike="noStrike">
                <a:solidFill>
                  <a:srgbClr val="737373"/>
                </a:solidFill>
                <a:latin typeface="Barlow"/>
                <a:ea typeface="Barlow"/>
                <a:cs typeface="Barlow"/>
                <a:sym typeface="Barlow"/>
              </a:rPr>
              <a:t>PALESTINE LAND SOCIETY: </a:t>
            </a:r>
            <a:r>
              <a:rPr b="0" i="0" lang="en" sz="1800" u="sng" cap="none" strike="noStrike">
                <a:solidFill>
                  <a:srgbClr val="CF1515"/>
                </a:solidFill>
                <a:latin typeface="Barlow"/>
                <a:ea typeface="Barlow"/>
                <a:cs typeface="Barlow"/>
                <a:sym typeface="Barlow"/>
                <a:hlinkClick r:id="rId9">
                  <a:extLst>
                    <a:ext uri="{A12FA001-AC4F-418D-AE19-62706E023703}">
                      <ahyp:hlinkClr val="tx"/>
                    </a:ext>
                  </a:extLst>
                </a:hlinkClick>
              </a:rPr>
              <a:t>www.plands.org</a:t>
            </a:r>
            <a:endParaRPr b="0" i="0" sz="1800" u="none" cap="none" strike="noStrike">
              <a:solidFill>
                <a:srgbClr val="CF1515"/>
              </a:solidFill>
              <a:latin typeface="Barlow"/>
              <a:ea typeface="Barlow"/>
              <a:cs typeface="Barlow"/>
              <a:sym typeface="Barlow"/>
            </a:endParaRPr>
          </a:p>
          <a:p>
            <a:pPr indent="0" lvl="0" marL="0" marR="0" rtl="0" algn="l">
              <a:lnSpc>
                <a:spcPct val="115000"/>
              </a:lnSpc>
              <a:spcBef>
                <a:spcPts val="1600"/>
              </a:spcBef>
              <a:spcAft>
                <a:spcPts val="0"/>
              </a:spcAft>
              <a:buClr>
                <a:schemeClr val="dk1"/>
              </a:buClr>
              <a:buSzPts val="1100"/>
              <a:buFont typeface="Arial"/>
              <a:buNone/>
            </a:pPr>
            <a:r>
              <a:rPr b="0" i="0" lang="en" sz="1800" u="sng" cap="none" strike="noStrike">
                <a:solidFill>
                  <a:schemeClr val="hlink"/>
                </a:solidFill>
                <a:latin typeface="Barlow"/>
                <a:ea typeface="Barlow"/>
                <a:cs typeface="Barlow"/>
                <a:sym typeface="Barlow"/>
                <a:hlinkClick r:id="rId10"/>
              </a:rPr>
              <a:t>Palestine Remix</a:t>
            </a:r>
            <a:endParaRPr b="0" i="0" sz="1800" u="none" cap="none" strike="noStrike">
              <a:solidFill>
                <a:srgbClr val="CF1515"/>
              </a:solidFill>
              <a:latin typeface="Barlow"/>
              <a:ea typeface="Barlow"/>
              <a:cs typeface="Barlow"/>
              <a:sym typeface="Barlow"/>
            </a:endParaRPr>
          </a:p>
          <a:p>
            <a:pPr indent="0" lvl="0" marL="0" marR="0" rtl="0" algn="l">
              <a:lnSpc>
                <a:spcPct val="115000"/>
              </a:lnSpc>
              <a:spcBef>
                <a:spcPts val="1600"/>
              </a:spcBef>
              <a:spcAft>
                <a:spcPts val="0"/>
              </a:spcAft>
              <a:buClr>
                <a:srgbClr val="000000"/>
              </a:buClr>
              <a:buSzPts val="1800"/>
              <a:buFont typeface="Arial"/>
              <a:buNone/>
            </a:pPr>
            <a:r>
              <a:t/>
            </a:r>
            <a:endParaRPr b="0" i="0" sz="1800" u="none" cap="none" strike="noStrike">
              <a:solidFill>
                <a:srgbClr val="CF1515"/>
              </a:solidFill>
              <a:latin typeface="Barlow"/>
              <a:ea typeface="Barlow"/>
              <a:cs typeface="Barlow"/>
              <a:sym typeface="Barlow"/>
            </a:endParaRPr>
          </a:p>
          <a:p>
            <a:pPr indent="0" lvl="0" marL="0" marR="0" rtl="0" algn="l">
              <a:lnSpc>
                <a:spcPct val="100000"/>
              </a:lnSpc>
              <a:spcBef>
                <a:spcPts val="1600"/>
              </a:spcBef>
              <a:spcAft>
                <a:spcPts val="1600"/>
              </a:spcAft>
              <a:buClr>
                <a:srgbClr val="000000"/>
              </a:buClr>
              <a:buSzPts val="1800"/>
              <a:buFont typeface="Arial"/>
              <a:buNone/>
            </a:pPr>
            <a:r>
              <a:t/>
            </a:r>
            <a:endParaRPr b="0" i="0" sz="1800" u="none" cap="none" strike="noStrike">
              <a:solidFill>
                <a:srgbClr val="737373"/>
              </a:solidFill>
              <a:latin typeface="Barlow"/>
              <a:ea typeface="Barlow"/>
              <a:cs typeface="Barlow"/>
              <a:sym typeface="Barlow"/>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626" name="Shape 626"/>
        <p:cNvGrpSpPr/>
        <p:nvPr/>
      </p:nvGrpSpPr>
      <p:grpSpPr>
        <a:xfrm>
          <a:off x="0" y="0"/>
          <a:ext cx="0" cy="0"/>
          <a:chOff x="0" y="0"/>
          <a:chExt cx="0" cy="0"/>
        </a:xfrm>
      </p:grpSpPr>
      <p:sp>
        <p:nvSpPr>
          <p:cNvPr id="627" name="Google Shape;627;p63"/>
          <p:cNvSpPr txBox="1"/>
          <p:nvPr>
            <p:ph type="title"/>
          </p:nvPr>
        </p:nvSpPr>
        <p:spPr>
          <a:xfrm>
            <a:off x="161850" y="782275"/>
            <a:ext cx="6173100" cy="109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434343"/>
                </a:solidFill>
                <a:latin typeface="Barlow Black"/>
                <a:ea typeface="Barlow Black"/>
                <a:cs typeface="Barlow Black"/>
                <a:sym typeface="Barlow Black"/>
              </a:rPr>
              <a:t>This presentation was made by the Palestinian Youth Movement</a:t>
            </a:r>
            <a:endParaRPr>
              <a:solidFill>
                <a:srgbClr val="434343"/>
              </a:solidFill>
              <a:latin typeface="Barlow Black"/>
              <a:ea typeface="Barlow Black"/>
              <a:cs typeface="Barlow Black"/>
              <a:sym typeface="Barlow Black"/>
            </a:endParaRPr>
          </a:p>
        </p:txBody>
      </p:sp>
      <p:sp>
        <p:nvSpPr>
          <p:cNvPr id="628" name="Google Shape;628;p63"/>
          <p:cNvSpPr txBox="1"/>
          <p:nvPr>
            <p:ph type="title"/>
          </p:nvPr>
        </p:nvSpPr>
        <p:spPr>
          <a:xfrm>
            <a:off x="161850" y="1968425"/>
            <a:ext cx="7954500" cy="2392800"/>
          </a:xfrm>
          <a:prstGeom prst="rect">
            <a:avLst/>
          </a:prstGeom>
          <a:noFill/>
          <a:ln>
            <a:noFill/>
          </a:ln>
        </p:spPr>
        <p:txBody>
          <a:bodyPr anchorCtr="0" anchor="t" bIns="91425" lIns="91425" spcFirstLastPara="1" rIns="91425" wrap="square" tIns="91425">
            <a:noAutofit/>
          </a:bodyPr>
          <a:lstStyle/>
          <a:p>
            <a:pPr indent="0" lvl="0" marL="0" rtl="0" algn="l">
              <a:lnSpc>
                <a:spcPct val="75000"/>
              </a:lnSpc>
              <a:spcBef>
                <a:spcPts val="0"/>
              </a:spcBef>
              <a:spcAft>
                <a:spcPts val="0"/>
              </a:spcAft>
              <a:buSzPts val="2800"/>
              <a:buNone/>
            </a:pPr>
            <a:r>
              <a:rPr lang="en" sz="3000">
                <a:solidFill>
                  <a:srgbClr val="9E9E9E"/>
                </a:solidFill>
                <a:latin typeface="Barlow Black"/>
                <a:ea typeface="Barlow Black"/>
                <a:cs typeface="Barlow Black"/>
                <a:sym typeface="Barlow Black"/>
              </a:rPr>
              <a:t>For more information:</a:t>
            </a:r>
            <a:endParaRPr sz="3000">
              <a:solidFill>
                <a:srgbClr val="9E9E9E"/>
              </a:solidFill>
              <a:latin typeface="Barlow Black"/>
              <a:ea typeface="Barlow Black"/>
              <a:cs typeface="Barlow Black"/>
              <a:sym typeface="Barlow Black"/>
            </a:endParaRPr>
          </a:p>
          <a:p>
            <a:pPr indent="0" lvl="0" marL="0" rtl="0" algn="l">
              <a:lnSpc>
                <a:spcPct val="75000"/>
              </a:lnSpc>
              <a:spcBef>
                <a:spcPts val="0"/>
              </a:spcBef>
              <a:spcAft>
                <a:spcPts val="0"/>
              </a:spcAft>
              <a:buClr>
                <a:schemeClr val="dk1"/>
              </a:buClr>
              <a:buSzPts val="1100"/>
              <a:buFont typeface="Arial"/>
              <a:buNone/>
            </a:pPr>
            <a:r>
              <a:t/>
            </a:r>
            <a:endParaRPr sz="3000">
              <a:solidFill>
                <a:srgbClr val="9E9E9E"/>
              </a:solidFill>
              <a:latin typeface="Barlow Black"/>
              <a:ea typeface="Barlow Black"/>
              <a:cs typeface="Barlow Black"/>
              <a:sym typeface="Barlow Black"/>
            </a:endParaRPr>
          </a:p>
          <a:p>
            <a:pPr indent="0" lvl="0" marL="0" rtl="0" algn="l">
              <a:lnSpc>
                <a:spcPct val="75000"/>
              </a:lnSpc>
              <a:spcBef>
                <a:spcPts val="0"/>
              </a:spcBef>
              <a:spcAft>
                <a:spcPts val="0"/>
              </a:spcAft>
              <a:buSzPts val="2800"/>
              <a:buNone/>
            </a:pPr>
            <a:r>
              <a:rPr lang="en" sz="3000" u="sng">
                <a:solidFill>
                  <a:srgbClr val="9E9E9E"/>
                </a:solidFill>
                <a:latin typeface="Barlow Black"/>
                <a:ea typeface="Barlow Black"/>
                <a:cs typeface="Barlow Black"/>
                <a:sym typeface="Barlow Black"/>
                <a:hlinkClick r:id="rId4">
                  <a:extLst>
                    <a:ext uri="{A12FA001-AC4F-418D-AE19-62706E023703}">
                      <ahyp:hlinkClr val="tx"/>
                    </a:ext>
                  </a:extLst>
                </a:hlinkClick>
              </a:rPr>
              <a:t>pymusa.com</a:t>
            </a:r>
            <a:endParaRPr sz="3000">
              <a:solidFill>
                <a:srgbClr val="9E9E9E"/>
              </a:solidFill>
              <a:latin typeface="Barlow Black"/>
              <a:ea typeface="Barlow Black"/>
              <a:cs typeface="Barlow Black"/>
              <a:sym typeface="Barlow Black"/>
            </a:endParaRPr>
          </a:p>
          <a:p>
            <a:pPr indent="0" lvl="0" marL="0" rtl="0" algn="l">
              <a:lnSpc>
                <a:spcPct val="75000"/>
              </a:lnSpc>
              <a:spcBef>
                <a:spcPts val="0"/>
              </a:spcBef>
              <a:spcAft>
                <a:spcPts val="0"/>
              </a:spcAft>
              <a:buSzPts val="2800"/>
              <a:buNone/>
            </a:pPr>
            <a:r>
              <a:rPr lang="en" sz="3000" u="sng">
                <a:solidFill>
                  <a:srgbClr val="9E9E9E"/>
                </a:solidFill>
                <a:latin typeface="Barlow Black"/>
                <a:ea typeface="Barlow Black"/>
                <a:cs typeface="Barlow Black"/>
                <a:sym typeface="Barlow Black"/>
                <a:hlinkClick r:id="rId5">
                  <a:extLst>
                    <a:ext uri="{A12FA001-AC4F-418D-AE19-62706E023703}">
                      <ahyp:hlinkClr val="tx"/>
                    </a:ext>
                  </a:extLst>
                </a:hlinkClick>
              </a:rPr>
              <a:t>facebook.com/pal.youth.movement</a:t>
            </a:r>
            <a:endParaRPr sz="3000">
              <a:solidFill>
                <a:srgbClr val="9E9E9E"/>
              </a:solidFill>
              <a:latin typeface="Barlow Black"/>
              <a:ea typeface="Barlow Black"/>
              <a:cs typeface="Barlow Black"/>
              <a:sym typeface="Barlow Black"/>
            </a:endParaRPr>
          </a:p>
          <a:p>
            <a:pPr indent="0" lvl="0" marL="0" rtl="0" algn="l">
              <a:lnSpc>
                <a:spcPct val="75000"/>
              </a:lnSpc>
              <a:spcBef>
                <a:spcPts val="0"/>
              </a:spcBef>
              <a:spcAft>
                <a:spcPts val="0"/>
              </a:spcAft>
              <a:buSzPts val="2800"/>
              <a:buNone/>
            </a:pPr>
            <a:r>
              <a:rPr lang="en" sz="3000" u="sng">
                <a:solidFill>
                  <a:srgbClr val="9E9E9E"/>
                </a:solidFill>
                <a:latin typeface="Barlow Black"/>
                <a:ea typeface="Barlow Black"/>
                <a:cs typeface="Barlow Black"/>
                <a:sym typeface="Barlow Black"/>
                <a:hlinkClick r:id="rId6">
                  <a:extLst>
                    <a:ext uri="{A12FA001-AC4F-418D-AE19-62706E023703}">
                      <ahyp:hlinkClr val="tx"/>
                    </a:ext>
                  </a:extLst>
                </a:hlinkClick>
              </a:rPr>
              <a:t>twitter.com/pym_usa</a:t>
            </a:r>
            <a:endParaRPr sz="3000">
              <a:solidFill>
                <a:srgbClr val="9E9E9E"/>
              </a:solidFill>
              <a:latin typeface="Barlow Black"/>
              <a:ea typeface="Barlow Black"/>
              <a:cs typeface="Barlow Black"/>
              <a:sym typeface="Barlow Black"/>
            </a:endParaRPr>
          </a:p>
          <a:p>
            <a:pPr indent="0" lvl="0" marL="0" rtl="0" algn="l">
              <a:lnSpc>
                <a:spcPct val="75000"/>
              </a:lnSpc>
              <a:spcBef>
                <a:spcPts val="0"/>
              </a:spcBef>
              <a:spcAft>
                <a:spcPts val="0"/>
              </a:spcAft>
              <a:buSzPts val="2800"/>
              <a:buNone/>
            </a:pPr>
            <a:r>
              <a:rPr lang="en" sz="3000" u="sng">
                <a:solidFill>
                  <a:srgbClr val="9E9E9E"/>
                </a:solidFill>
                <a:latin typeface="Barlow Black"/>
                <a:ea typeface="Barlow Black"/>
                <a:cs typeface="Barlow Black"/>
                <a:sym typeface="Barlow Black"/>
                <a:hlinkClick r:id="rId7">
                  <a:extLst>
                    <a:ext uri="{A12FA001-AC4F-418D-AE19-62706E023703}">
                      <ahyp:hlinkClr val="tx"/>
                    </a:ext>
                  </a:extLst>
                </a:hlinkClick>
              </a:rPr>
              <a:t>instagram.com/palestinianyouthmovement</a:t>
            </a:r>
            <a:endParaRPr sz="3000">
              <a:solidFill>
                <a:srgbClr val="9E9E9E"/>
              </a:solidFill>
              <a:latin typeface="Barlow Black"/>
              <a:ea typeface="Barlow Black"/>
              <a:cs typeface="Barlow Black"/>
              <a:sym typeface="Barlow Black"/>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632" name="Shape 632"/>
        <p:cNvGrpSpPr/>
        <p:nvPr/>
      </p:nvGrpSpPr>
      <p:grpSpPr>
        <a:xfrm>
          <a:off x="0" y="0"/>
          <a:ext cx="0" cy="0"/>
          <a:chOff x="0" y="0"/>
          <a:chExt cx="0" cy="0"/>
        </a:xfrm>
      </p:grpSpPr>
      <p:sp>
        <p:nvSpPr>
          <p:cNvPr id="633" name="Google Shape;633;p4"/>
          <p:cNvSpPr txBox="1"/>
          <p:nvPr>
            <p:ph type="title"/>
          </p:nvPr>
        </p:nvSpPr>
        <p:spPr>
          <a:xfrm>
            <a:off x="4339825" y="2702350"/>
            <a:ext cx="4158900" cy="2288700"/>
          </a:xfrm>
          <a:prstGeom prst="rect">
            <a:avLst/>
          </a:prstGeom>
          <a:noFill/>
          <a:ln>
            <a:noFill/>
          </a:ln>
        </p:spPr>
        <p:txBody>
          <a:bodyPr anchorCtr="0" anchor="ctr" bIns="91425" lIns="91425" spcFirstLastPara="1" rIns="91425" wrap="square" tIns="91425">
            <a:noAutofit/>
          </a:bodyPr>
          <a:lstStyle/>
          <a:p>
            <a:pPr indent="0" lvl="0" marL="0" rtl="0" algn="l">
              <a:lnSpc>
                <a:spcPct val="75000"/>
              </a:lnSpc>
              <a:spcBef>
                <a:spcPts val="0"/>
              </a:spcBef>
              <a:spcAft>
                <a:spcPts val="0"/>
              </a:spcAft>
              <a:buSzPts val="3600"/>
              <a:buNone/>
            </a:pPr>
            <a:r>
              <a:rPr lang="en" sz="5300">
                <a:solidFill>
                  <a:srgbClr val="999999"/>
                </a:solidFill>
                <a:latin typeface="Barlow"/>
                <a:ea typeface="Barlow"/>
                <a:cs typeface="Barlow"/>
                <a:sym typeface="Barlow"/>
              </a:rPr>
              <a:t>Background</a:t>
            </a:r>
            <a:r>
              <a:rPr lang="en" sz="5300">
                <a:solidFill>
                  <a:srgbClr val="999999"/>
                </a:solidFill>
                <a:latin typeface="Barlow Black"/>
                <a:ea typeface="Barlow Black"/>
                <a:cs typeface="Barlow Black"/>
                <a:sym typeface="Barlow Black"/>
              </a:rPr>
              <a:t>: Palestine </a:t>
            </a:r>
            <a:endParaRPr sz="5300">
              <a:solidFill>
                <a:srgbClr val="999999"/>
              </a:solidFill>
              <a:latin typeface="Barlow Black"/>
              <a:ea typeface="Barlow Black"/>
              <a:cs typeface="Barlow Black"/>
              <a:sym typeface="Barlow Black"/>
            </a:endParaRPr>
          </a:p>
        </p:txBody>
      </p:sp>
      <p:pic>
        <p:nvPicPr>
          <p:cNvPr id="634" name="Google Shape;634;p4"/>
          <p:cNvPicPr preferRelativeResize="0"/>
          <p:nvPr/>
        </p:nvPicPr>
        <p:blipFill rotWithShape="1">
          <a:blip r:embed="rId3">
            <a:alphaModFix/>
          </a:blip>
          <a:srcRect b="0" l="0" r="0" t="0"/>
          <a:stretch/>
        </p:blipFill>
        <p:spPr>
          <a:xfrm>
            <a:off x="8183200" y="4397450"/>
            <a:ext cx="882025" cy="654300"/>
          </a:xfrm>
          <a:prstGeom prst="rect">
            <a:avLst/>
          </a:prstGeom>
          <a:noFill/>
          <a:ln>
            <a:noFill/>
          </a:ln>
        </p:spPr>
      </p:pic>
      <p:pic>
        <p:nvPicPr>
          <p:cNvPr id="635" name="Google Shape;635;p4"/>
          <p:cNvPicPr preferRelativeResize="0"/>
          <p:nvPr/>
        </p:nvPicPr>
        <p:blipFill rotWithShape="1">
          <a:blip r:embed="rId4">
            <a:alphaModFix/>
          </a:blip>
          <a:srcRect b="0" l="0" r="0" t="0"/>
          <a:stretch/>
        </p:blipFill>
        <p:spPr>
          <a:xfrm>
            <a:off x="803925" y="152400"/>
            <a:ext cx="3247450" cy="48387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639" name="Shape 639"/>
        <p:cNvGrpSpPr/>
        <p:nvPr/>
      </p:nvGrpSpPr>
      <p:grpSpPr>
        <a:xfrm>
          <a:off x="0" y="0"/>
          <a:ext cx="0" cy="0"/>
          <a:chOff x="0" y="0"/>
          <a:chExt cx="0" cy="0"/>
        </a:xfrm>
      </p:grpSpPr>
      <p:sp>
        <p:nvSpPr>
          <p:cNvPr id="640" name="Google Shape;640;p32"/>
          <p:cNvSpPr txBox="1"/>
          <p:nvPr/>
        </p:nvSpPr>
        <p:spPr>
          <a:xfrm>
            <a:off x="367150" y="201100"/>
            <a:ext cx="2046600" cy="119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999999"/>
                </a:solidFill>
                <a:latin typeface="Barlow Black"/>
                <a:ea typeface="Barlow Black"/>
                <a:cs typeface="Barlow Black"/>
                <a:sym typeface="Barlow Black"/>
              </a:rPr>
              <a:t>WHERE </a:t>
            </a:r>
            <a:endParaRPr b="0" i="0" sz="3000" u="none" cap="none" strike="noStrike">
              <a:solidFill>
                <a:srgbClr val="999999"/>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999999"/>
                </a:solidFill>
                <a:latin typeface="Barlow Black"/>
                <a:ea typeface="Barlow Black"/>
                <a:cs typeface="Barlow Black"/>
                <a:sym typeface="Barlow Black"/>
              </a:rPr>
              <a:t>ARE WE? </a:t>
            </a:r>
            <a:endParaRPr b="0" i="0" sz="3000" u="none" cap="none" strike="noStrike">
              <a:solidFill>
                <a:srgbClr val="999999"/>
              </a:solidFill>
              <a:latin typeface="Barlow Black"/>
              <a:ea typeface="Barlow Black"/>
              <a:cs typeface="Barlow Black"/>
              <a:sym typeface="Barlow Black"/>
            </a:endParaRPr>
          </a:p>
        </p:txBody>
      </p:sp>
      <p:pic>
        <p:nvPicPr>
          <p:cNvPr id="641" name="Google Shape;641;p32"/>
          <p:cNvPicPr preferRelativeResize="0"/>
          <p:nvPr/>
        </p:nvPicPr>
        <p:blipFill rotWithShape="1">
          <a:blip r:embed="rId4">
            <a:alphaModFix/>
          </a:blip>
          <a:srcRect b="0" l="0" r="0" t="0"/>
          <a:stretch/>
        </p:blipFill>
        <p:spPr>
          <a:xfrm>
            <a:off x="2614000" y="0"/>
            <a:ext cx="3915990" cy="5143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645" name="Shape 645"/>
        <p:cNvGrpSpPr/>
        <p:nvPr/>
      </p:nvGrpSpPr>
      <p:grpSpPr>
        <a:xfrm>
          <a:off x="0" y="0"/>
          <a:ext cx="0" cy="0"/>
          <a:chOff x="0" y="0"/>
          <a:chExt cx="0" cy="0"/>
        </a:xfrm>
      </p:grpSpPr>
      <p:sp>
        <p:nvSpPr>
          <p:cNvPr id="646" name="Google Shape;646;p24"/>
          <p:cNvSpPr txBox="1"/>
          <p:nvPr/>
        </p:nvSpPr>
        <p:spPr>
          <a:xfrm>
            <a:off x="291300" y="0"/>
            <a:ext cx="85614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999999"/>
                </a:solidFill>
                <a:latin typeface="Barlow Black"/>
                <a:ea typeface="Barlow Black"/>
                <a:cs typeface="Barlow Black"/>
                <a:sym typeface="Barlow Black"/>
              </a:rPr>
              <a:t>WHAT IS </a:t>
            </a:r>
            <a:endParaRPr b="0" i="0" sz="3000" u="none" cap="none" strike="noStrike">
              <a:solidFill>
                <a:srgbClr val="999999"/>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Barlow Black"/>
                <a:ea typeface="Barlow Black"/>
                <a:cs typeface="Barlow Black"/>
                <a:sym typeface="Barlow Black"/>
              </a:rPr>
              <a:t>SETTLER COLONIALISM</a:t>
            </a:r>
            <a:r>
              <a:rPr b="0" i="0" lang="en" sz="3000" u="none" cap="none" strike="noStrike">
                <a:solidFill>
                  <a:srgbClr val="999999"/>
                </a:solidFill>
                <a:latin typeface="Barlow Black"/>
                <a:ea typeface="Barlow Black"/>
                <a:cs typeface="Barlow Black"/>
                <a:sym typeface="Barlow Black"/>
              </a:rPr>
              <a:t>?</a:t>
            </a:r>
            <a:endParaRPr b="0" i="0" sz="3000" u="none" cap="none" strike="noStrike">
              <a:solidFill>
                <a:srgbClr val="999999"/>
              </a:solidFill>
              <a:latin typeface="Barlow Black"/>
              <a:ea typeface="Barlow Black"/>
              <a:cs typeface="Barlow Black"/>
              <a:sym typeface="Barlow Black"/>
            </a:endParaRPr>
          </a:p>
        </p:txBody>
      </p:sp>
      <p:sp>
        <p:nvSpPr>
          <p:cNvPr id="647" name="Google Shape;647;p24"/>
          <p:cNvSpPr txBox="1"/>
          <p:nvPr/>
        </p:nvSpPr>
        <p:spPr>
          <a:xfrm>
            <a:off x="291300" y="851825"/>
            <a:ext cx="4626600" cy="46482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400"/>
              <a:buFont typeface="Arial"/>
              <a:buNone/>
            </a:pPr>
            <a:r>
              <a:rPr b="0" i="0" lang="en" sz="1400" u="none" cap="none" strike="noStrike">
                <a:solidFill>
                  <a:schemeClr val="dk1"/>
                </a:solidFill>
                <a:latin typeface="Barlow"/>
                <a:ea typeface="Barlow"/>
                <a:cs typeface="Barlow"/>
                <a:sym typeface="Barlow"/>
              </a:rPr>
              <a:t>“Both colonialism and settler colonialism are premised on exogenous domination, but only settler colonialism seeks to replace the original population of the colonized territory with a new society of settlers (usually from the colonial metropole). This new society needs land, and so </a:t>
            </a:r>
            <a:r>
              <a:rPr b="1" i="0" lang="en" sz="1400" u="none" cap="none" strike="noStrike">
                <a:solidFill>
                  <a:schemeClr val="dk1"/>
                </a:solidFill>
                <a:latin typeface="Barlow"/>
                <a:ea typeface="Barlow"/>
                <a:cs typeface="Barlow"/>
                <a:sym typeface="Barlow"/>
              </a:rPr>
              <a:t>settler colonialism depends primarily on access to territory</a:t>
            </a:r>
            <a:r>
              <a:rPr b="0" i="0" lang="en" sz="1400" u="none" cap="none" strike="noStrike">
                <a:solidFill>
                  <a:schemeClr val="dk1"/>
                </a:solidFill>
                <a:latin typeface="Barlow"/>
                <a:ea typeface="Barlow"/>
                <a:cs typeface="Barlow"/>
                <a:sym typeface="Barlow"/>
              </a:rPr>
              <a:t>. This is achieved by various means. … [I]n a settler society ..., colonialism could not be described or theorized in the past tense—there was no “postcolonial.” In these places, the state maintained a colonial relationship with the indigenous peoples (and was complicit in their ongoing dispossession) … [S]ettler colonialism is premised on occupation and the elimination of the native population, while colonialism is primarily about conquest. … </a:t>
            </a:r>
            <a:r>
              <a:rPr b="1" i="0" lang="en" sz="1400" u="none" cap="none" strike="noStrike">
                <a:solidFill>
                  <a:schemeClr val="dk1"/>
                </a:solidFill>
                <a:latin typeface="Barlow"/>
                <a:ea typeface="Barlow"/>
                <a:cs typeface="Barlow"/>
                <a:sym typeface="Barlow"/>
              </a:rPr>
              <a:t>[S]ettler colonialism is a structure rather than an event</a:t>
            </a:r>
            <a:r>
              <a:rPr b="0" i="0" lang="en" sz="1400" u="none" cap="none" strike="noStrike">
                <a:solidFill>
                  <a:schemeClr val="dk1"/>
                </a:solidFill>
                <a:latin typeface="Barlow"/>
                <a:ea typeface="Barlow"/>
                <a:cs typeface="Barlow"/>
                <a:sym typeface="Barlow"/>
              </a:rPr>
              <a:t>. In this sense, settler colonialism does not really ever ‘end.’”</a:t>
            </a:r>
            <a:endParaRPr b="0" i="0" sz="1400" u="none" cap="none" strike="noStrike">
              <a:solidFill>
                <a:schemeClr val="dk1"/>
              </a:solidFill>
              <a:latin typeface="Barlow"/>
              <a:ea typeface="Barlow"/>
              <a:cs typeface="Barlow"/>
              <a:sym typeface="Barlow"/>
            </a:endParaRPr>
          </a:p>
          <a:p>
            <a:pPr indent="0" lvl="0" marL="0" marR="0" rtl="0" algn="l">
              <a:lnSpc>
                <a:spcPct val="100000"/>
              </a:lnSpc>
              <a:spcBef>
                <a:spcPts val="1600"/>
              </a:spcBef>
              <a:spcAft>
                <a:spcPts val="0"/>
              </a:spcAft>
              <a:buClr>
                <a:srgbClr val="000000"/>
              </a:buClr>
              <a:buSzPts val="2200"/>
              <a:buFont typeface="Arial"/>
              <a:buNone/>
            </a:pPr>
            <a:r>
              <a:t/>
            </a:r>
            <a:endParaRPr b="0" i="0" sz="2200" u="none" cap="none" strike="noStrike">
              <a:solidFill>
                <a:schemeClr val="dk1"/>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Barlow"/>
              <a:ea typeface="Barlow"/>
              <a:cs typeface="Barlow"/>
              <a:sym typeface="Barlow"/>
            </a:endParaRPr>
          </a:p>
        </p:txBody>
      </p:sp>
      <p:pic>
        <p:nvPicPr>
          <p:cNvPr id="648" name="Google Shape;648;p24"/>
          <p:cNvPicPr preferRelativeResize="0"/>
          <p:nvPr/>
        </p:nvPicPr>
        <p:blipFill rotWithShape="1">
          <a:blip r:embed="rId4">
            <a:alphaModFix/>
          </a:blip>
          <a:srcRect b="0" l="0" r="0" t="0"/>
          <a:stretch/>
        </p:blipFill>
        <p:spPr>
          <a:xfrm>
            <a:off x="4853096" y="327714"/>
            <a:ext cx="2685579" cy="40283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652" name="Shape 652"/>
        <p:cNvGrpSpPr/>
        <p:nvPr/>
      </p:nvGrpSpPr>
      <p:grpSpPr>
        <a:xfrm>
          <a:off x="0" y="0"/>
          <a:ext cx="0" cy="0"/>
          <a:chOff x="0" y="0"/>
          <a:chExt cx="0" cy="0"/>
        </a:xfrm>
      </p:grpSpPr>
      <p:sp>
        <p:nvSpPr>
          <p:cNvPr id="653" name="Google Shape;653;p25"/>
          <p:cNvSpPr txBox="1"/>
          <p:nvPr/>
        </p:nvSpPr>
        <p:spPr>
          <a:xfrm>
            <a:off x="291300" y="0"/>
            <a:ext cx="4448400" cy="93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999999"/>
                </a:solidFill>
                <a:latin typeface="Barlow Black"/>
                <a:ea typeface="Barlow Black"/>
                <a:cs typeface="Barlow Black"/>
                <a:sym typeface="Barlow Black"/>
              </a:rPr>
              <a:t>QUALITIES OF</a:t>
            </a:r>
            <a:endParaRPr b="0" i="0" sz="3000" u="none" cap="none" strike="noStrike">
              <a:solidFill>
                <a:srgbClr val="999999"/>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Barlow Black"/>
                <a:ea typeface="Barlow Black"/>
                <a:cs typeface="Barlow Black"/>
                <a:sym typeface="Barlow Black"/>
              </a:rPr>
              <a:t>SETTLER COLONIALISM</a:t>
            </a:r>
            <a:endParaRPr b="0" i="0" sz="3000" u="none" cap="none" strike="noStrike">
              <a:solidFill>
                <a:srgbClr val="999999"/>
              </a:solidFill>
              <a:latin typeface="Barlow Black"/>
              <a:ea typeface="Barlow Black"/>
              <a:cs typeface="Barlow Black"/>
              <a:sym typeface="Barlow Black"/>
            </a:endParaRPr>
          </a:p>
        </p:txBody>
      </p:sp>
      <p:sp>
        <p:nvSpPr>
          <p:cNvPr id="654" name="Google Shape;654;p25"/>
          <p:cNvSpPr txBox="1"/>
          <p:nvPr/>
        </p:nvSpPr>
        <p:spPr>
          <a:xfrm>
            <a:off x="311700" y="1081875"/>
            <a:ext cx="8520600" cy="36177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Barlow"/>
              <a:buAutoNum type="arabicPeriod"/>
            </a:pPr>
            <a:r>
              <a:rPr b="1" i="0" lang="en" sz="1800" u="none" cap="none" strike="noStrike">
                <a:solidFill>
                  <a:schemeClr val="dk1"/>
                </a:solidFill>
                <a:latin typeface="Barlow"/>
                <a:ea typeface="Barlow"/>
                <a:cs typeface="Barlow"/>
                <a:sym typeface="Barlow"/>
              </a:rPr>
              <a:t>Conquest</a:t>
            </a:r>
            <a:r>
              <a:rPr b="0" i="0" lang="en" sz="1800" u="none" cap="none" strike="noStrike">
                <a:solidFill>
                  <a:schemeClr val="dk1"/>
                </a:solidFill>
                <a:latin typeface="Barlow"/>
                <a:ea typeface="Barlow"/>
                <a:cs typeface="Barlow"/>
                <a:sym typeface="Barlow"/>
              </a:rPr>
              <a:t> not migration</a:t>
            </a:r>
            <a:endParaRPr b="0" i="0" sz="1800" u="none" cap="none" strike="noStrike">
              <a:solidFill>
                <a:schemeClr val="dk1"/>
              </a:solidFill>
              <a:latin typeface="Barlow"/>
              <a:ea typeface="Barlow"/>
              <a:cs typeface="Barlow"/>
              <a:sym typeface="Barlow"/>
            </a:endParaRPr>
          </a:p>
          <a:p>
            <a:pPr indent="-317500" lvl="1" marL="914400" marR="0" rtl="0" algn="l">
              <a:lnSpc>
                <a:spcPct val="115000"/>
              </a:lnSpc>
              <a:spcBef>
                <a:spcPts val="0"/>
              </a:spcBef>
              <a:spcAft>
                <a:spcPts val="0"/>
              </a:spcAft>
              <a:buClr>
                <a:schemeClr val="dk1"/>
              </a:buClr>
              <a:buSzPts val="1400"/>
              <a:buFont typeface="Barlow"/>
              <a:buAutoNum type="alphaLcPeriod"/>
            </a:pPr>
            <a:r>
              <a:rPr b="0" i="0" lang="en" sz="1400" u="none" cap="none" strike="noStrike">
                <a:solidFill>
                  <a:schemeClr val="dk1"/>
                </a:solidFill>
                <a:latin typeface="Barlow"/>
                <a:ea typeface="Barlow"/>
                <a:cs typeface="Barlow"/>
                <a:sym typeface="Barlow"/>
              </a:rPr>
              <a:t>Founding of political order that forwards sovereignty </a:t>
            </a:r>
            <a:endParaRPr b="0" i="0" sz="1400" u="none" cap="none" strike="noStrike">
              <a:solidFill>
                <a:schemeClr val="dk1"/>
              </a:solidFill>
              <a:latin typeface="Barlow"/>
              <a:ea typeface="Barlow"/>
              <a:cs typeface="Barlow"/>
              <a:sym typeface="Barlow"/>
            </a:endParaRPr>
          </a:p>
          <a:p>
            <a:pPr indent="-317500" lvl="1" marL="914400" marR="0" rtl="0" algn="l">
              <a:lnSpc>
                <a:spcPct val="115000"/>
              </a:lnSpc>
              <a:spcBef>
                <a:spcPts val="0"/>
              </a:spcBef>
              <a:spcAft>
                <a:spcPts val="0"/>
              </a:spcAft>
              <a:buClr>
                <a:schemeClr val="dk1"/>
              </a:buClr>
              <a:buSzPts val="1400"/>
              <a:buFont typeface="Barlow"/>
              <a:buAutoNum type="alphaLcPeriod"/>
            </a:pPr>
            <a:r>
              <a:rPr b="0" i="0" lang="en" sz="1400" u="none" cap="none" strike="noStrike">
                <a:solidFill>
                  <a:schemeClr val="dk1"/>
                </a:solidFill>
                <a:latin typeface="Barlow"/>
                <a:ea typeface="Barlow"/>
                <a:cs typeface="Barlow"/>
                <a:sym typeface="Barlow"/>
              </a:rPr>
              <a:t>Removal to establish new and “better” polity </a:t>
            </a:r>
            <a:endParaRPr b="0" i="0" sz="1400" u="none" cap="none" strike="noStrike">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AutoNum type="arabicPeriod"/>
            </a:pPr>
            <a:r>
              <a:rPr b="0" i="0" lang="en" sz="1800" u="none" cap="none" strike="noStrike">
                <a:solidFill>
                  <a:schemeClr val="dk1"/>
                </a:solidFill>
                <a:latin typeface="Barlow"/>
                <a:ea typeface="Barlow"/>
                <a:cs typeface="Barlow"/>
                <a:sym typeface="Barlow"/>
              </a:rPr>
              <a:t>Settler economic development is structurally opposed to dynamics of colonial de-development </a:t>
            </a:r>
            <a:endParaRPr b="0" i="0" sz="1800" u="none" cap="none" strike="noStrike">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AutoNum type="arabicPeriod"/>
            </a:pPr>
            <a:r>
              <a:rPr b="0" i="0" lang="en" sz="1800" u="none" cap="none" strike="noStrike">
                <a:solidFill>
                  <a:schemeClr val="dk1"/>
                </a:solidFill>
                <a:latin typeface="Barlow"/>
                <a:ea typeface="Barlow"/>
                <a:cs typeface="Barlow"/>
                <a:sym typeface="Barlow"/>
              </a:rPr>
              <a:t>Settler-Native Relationship One of Dispensability (Logic of Elimination) </a:t>
            </a:r>
            <a:endParaRPr b="0" i="0" sz="1800" u="none" cap="none" strike="noStrike">
              <a:solidFill>
                <a:schemeClr val="dk1"/>
              </a:solidFill>
              <a:latin typeface="Barlow"/>
              <a:ea typeface="Barlow"/>
              <a:cs typeface="Barlow"/>
              <a:sym typeface="Barlow"/>
            </a:endParaRPr>
          </a:p>
          <a:p>
            <a:pPr indent="-317500" lvl="1" marL="914400" marR="0" rtl="0" algn="l">
              <a:lnSpc>
                <a:spcPct val="115000"/>
              </a:lnSpc>
              <a:spcBef>
                <a:spcPts val="0"/>
              </a:spcBef>
              <a:spcAft>
                <a:spcPts val="0"/>
              </a:spcAft>
              <a:buClr>
                <a:schemeClr val="dk1"/>
              </a:buClr>
              <a:buSzPts val="1400"/>
              <a:buFont typeface="Barlow"/>
              <a:buAutoNum type="alphaLcPeriod"/>
            </a:pPr>
            <a:r>
              <a:rPr b="0" i="0" lang="en" sz="1400" u="none" cap="none" strike="noStrike">
                <a:solidFill>
                  <a:schemeClr val="dk1"/>
                </a:solidFill>
                <a:latin typeface="Barlow"/>
                <a:ea typeface="Barlow"/>
                <a:cs typeface="Barlow"/>
                <a:sym typeface="Barlow"/>
              </a:rPr>
              <a:t>Opposed to Indispensability and/or Master-Servant dynamic in Colonial context </a:t>
            </a:r>
            <a:endParaRPr b="0" i="0" sz="1400" u="none" cap="none" strike="noStrike">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AutoNum type="arabicPeriod"/>
            </a:pPr>
            <a:r>
              <a:rPr b="0" i="0" lang="en" sz="1800" u="none" cap="none" strike="noStrike">
                <a:solidFill>
                  <a:schemeClr val="dk1"/>
                </a:solidFill>
                <a:latin typeface="Barlow"/>
                <a:ea typeface="Barlow"/>
                <a:cs typeface="Barlow"/>
                <a:sym typeface="Barlow"/>
              </a:rPr>
              <a:t>Settler Colonialism is a structure, not an event</a:t>
            </a:r>
            <a:endParaRPr b="0" i="0" sz="1800" u="none" cap="none" strike="noStrike">
              <a:solidFill>
                <a:schemeClr val="dk1"/>
              </a:solidFill>
              <a:latin typeface="Barlow"/>
              <a:ea typeface="Barlow"/>
              <a:cs typeface="Barlow"/>
              <a:sym typeface="Barlow"/>
            </a:endParaRPr>
          </a:p>
          <a:p>
            <a:pPr indent="-317500" lvl="1" marL="914400" marR="0" rtl="0" algn="l">
              <a:lnSpc>
                <a:spcPct val="115000"/>
              </a:lnSpc>
              <a:spcBef>
                <a:spcPts val="0"/>
              </a:spcBef>
              <a:spcAft>
                <a:spcPts val="0"/>
              </a:spcAft>
              <a:buClr>
                <a:schemeClr val="dk1"/>
              </a:buClr>
              <a:buSzPts val="1400"/>
              <a:buFont typeface="Barlow"/>
              <a:buAutoNum type="alphaLcPeriod"/>
            </a:pPr>
            <a:r>
              <a:rPr b="0" i="0" lang="en" sz="1400" u="none" cap="none" strike="noStrike">
                <a:solidFill>
                  <a:schemeClr val="dk1"/>
                </a:solidFill>
                <a:latin typeface="Barlow"/>
                <a:ea typeface="Barlow"/>
                <a:cs typeface="Barlow"/>
                <a:sym typeface="Barlow"/>
              </a:rPr>
              <a:t>Institutionalized settler privilege</a:t>
            </a:r>
            <a:endParaRPr b="0" i="0" sz="1400" u="none" cap="none" strike="noStrike">
              <a:solidFill>
                <a:schemeClr val="dk1"/>
              </a:solidFill>
              <a:latin typeface="Barlow"/>
              <a:ea typeface="Barlow"/>
              <a:cs typeface="Barlow"/>
              <a:sym typeface="Barlow"/>
            </a:endParaRPr>
          </a:p>
          <a:p>
            <a:pPr indent="-317500" lvl="1" marL="914400" marR="0" rtl="0" algn="l">
              <a:lnSpc>
                <a:spcPct val="115000"/>
              </a:lnSpc>
              <a:spcBef>
                <a:spcPts val="0"/>
              </a:spcBef>
              <a:spcAft>
                <a:spcPts val="0"/>
              </a:spcAft>
              <a:buClr>
                <a:schemeClr val="dk1"/>
              </a:buClr>
              <a:buSzPts val="1400"/>
              <a:buFont typeface="Barlow"/>
              <a:buAutoNum type="alphaLcPeriod"/>
            </a:pPr>
            <a:r>
              <a:rPr b="0" i="0" lang="en" sz="1400" u="none" cap="none" strike="noStrike">
                <a:solidFill>
                  <a:schemeClr val="dk1"/>
                </a:solidFill>
                <a:latin typeface="Barlow"/>
                <a:ea typeface="Barlow"/>
                <a:cs typeface="Barlow"/>
                <a:sym typeface="Barlow"/>
              </a:rPr>
              <a:t>Settler-native distinction in legal and social structures (especially in relation to frontier) </a:t>
            </a:r>
            <a:endParaRPr b="0" i="0" sz="1400" u="none" cap="none" strike="noStrike">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AutoNum type="arabicPeriod"/>
            </a:pPr>
            <a:r>
              <a:rPr b="0" i="0" lang="en" sz="1800" u="none" cap="none" strike="noStrike">
                <a:solidFill>
                  <a:schemeClr val="dk1"/>
                </a:solidFill>
                <a:latin typeface="Barlow"/>
                <a:ea typeface="Barlow"/>
                <a:cs typeface="Barlow"/>
                <a:sym typeface="Barlow"/>
              </a:rPr>
              <a:t>Predominance of individual/private over state-centered activities</a:t>
            </a:r>
            <a:endParaRPr b="0" i="0" sz="1800" u="none" cap="none" strike="noStrike">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AutoNum type="arabicPeriod"/>
            </a:pPr>
            <a:r>
              <a:rPr b="0" i="0" lang="en" sz="1800" u="none" cap="none" strike="noStrike">
                <a:solidFill>
                  <a:schemeClr val="dk1"/>
                </a:solidFill>
                <a:latin typeface="Barlow"/>
                <a:ea typeface="Barlow"/>
                <a:cs typeface="Barlow"/>
                <a:sym typeface="Barlow"/>
              </a:rPr>
              <a:t>Conversely, state promotion and organization of settler activity </a:t>
            </a:r>
            <a:endParaRPr b="0" i="0" sz="1800" u="none" cap="none" strike="noStrike">
              <a:solidFill>
                <a:schemeClr val="dk1"/>
              </a:solidFill>
              <a:latin typeface="Barlow"/>
              <a:ea typeface="Barlow"/>
              <a:cs typeface="Barlow"/>
              <a:sym typeface="Barlow"/>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658" name="Shape 658"/>
        <p:cNvGrpSpPr/>
        <p:nvPr/>
      </p:nvGrpSpPr>
      <p:grpSpPr>
        <a:xfrm>
          <a:off x="0" y="0"/>
          <a:ext cx="0" cy="0"/>
          <a:chOff x="0" y="0"/>
          <a:chExt cx="0" cy="0"/>
        </a:xfrm>
      </p:grpSpPr>
      <p:sp>
        <p:nvSpPr>
          <p:cNvPr id="659" name="Google Shape;659;p26"/>
          <p:cNvSpPr txBox="1"/>
          <p:nvPr/>
        </p:nvSpPr>
        <p:spPr>
          <a:xfrm>
            <a:off x="291300" y="252475"/>
            <a:ext cx="85614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Barlow Black"/>
                <a:ea typeface="Barlow Black"/>
                <a:cs typeface="Barlow Black"/>
                <a:sym typeface="Barlow Black"/>
              </a:rPr>
              <a:t>SETTLER COLONIALISM’S</a:t>
            </a:r>
            <a:r>
              <a:rPr b="0" i="0" lang="en" sz="3000" u="none" cap="none" strike="noStrike">
                <a:solidFill>
                  <a:srgbClr val="999999"/>
                </a:solidFill>
                <a:latin typeface="Barlow Black"/>
                <a:ea typeface="Barlow Black"/>
                <a:cs typeface="Barlow Black"/>
                <a:sym typeface="Barlow Black"/>
              </a:rPr>
              <a:t> LOGIC OF </a:t>
            </a:r>
            <a:r>
              <a:rPr b="0" i="0" lang="en" sz="3000" u="none" cap="none" strike="noStrike">
                <a:solidFill>
                  <a:schemeClr val="dk1"/>
                </a:solidFill>
                <a:latin typeface="Barlow Black"/>
                <a:ea typeface="Barlow Black"/>
                <a:cs typeface="Barlow Black"/>
                <a:sym typeface="Barlow Black"/>
              </a:rPr>
              <a:t>ELIMINATION</a:t>
            </a:r>
            <a:endParaRPr b="0" i="0" sz="3000" u="none" cap="none" strike="noStrike">
              <a:solidFill>
                <a:schemeClr val="dk1"/>
              </a:solidFill>
              <a:latin typeface="Barlow Black"/>
              <a:ea typeface="Barlow Black"/>
              <a:cs typeface="Barlow Black"/>
              <a:sym typeface="Barlow Black"/>
            </a:endParaRPr>
          </a:p>
        </p:txBody>
      </p:sp>
      <p:sp>
        <p:nvSpPr>
          <p:cNvPr id="660" name="Google Shape;660;p26"/>
          <p:cNvSpPr txBox="1"/>
          <p:nvPr/>
        </p:nvSpPr>
        <p:spPr>
          <a:xfrm>
            <a:off x="291300" y="873175"/>
            <a:ext cx="4708500" cy="38394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Arial"/>
              <a:buChar char="●"/>
            </a:pPr>
            <a:r>
              <a:rPr b="1" i="0" lang="en" sz="1800" u="none" cap="none" strike="noStrike">
                <a:solidFill>
                  <a:schemeClr val="dk1"/>
                </a:solidFill>
                <a:latin typeface="Barlow"/>
                <a:ea typeface="Barlow"/>
                <a:cs typeface="Barlow"/>
                <a:sym typeface="Barlow"/>
              </a:rPr>
              <a:t>Confrontation</a:t>
            </a:r>
            <a:r>
              <a:rPr b="0" i="0" lang="en" sz="1800" u="none" cap="none" strike="noStrike">
                <a:solidFill>
                  <a:schemeClr val="dk1"/>
                </a:solidFill>
                <a:latin typeface="Barlow"/>
                <a:ea typeface="Barlow"/>
                <a:cs typeface="Barlow"/>
                <a:sym typeface="Barlow"/>
              </a:rPr>
              <a:t> </a:t>
            </a:r>
            <a:endParaRPr b="0" i="0" sz="1800" u="none" cap="none" strike="noStrike">
              <a:solidFill>
                <a:schemeClr val="dk1"/>
              </a:solidFill>
              <a:latin typeface="Barlow"/>
              <a:ea typeface="Barlow"/>
              <a:cs typeface="Barlow"/>
              <a:sym typeface="Barlow"/>
            </a:endParaRPr>
          </a:p>
          <a:p>
            <a:pPr indent="-330200" lvl="1" marL="914400" marR="0" rtl="0" algn="l">
              <a:lnSpc>
                <a:spcPct val="115000"/>
              </a:lnSpc>
              <a:spcBef>
                <a:spcPts val="0"/>
              </a:spcBef>
              <a:spcAft>
                <a:spcPts val="0"/>
              </a:spcAft>
              <a:buClr>
                <a:schemeClr val="dk1"/>
              </a:buClr>
              <a:buSzPts val="1600"/>
              <a:buFont typeface="Barlow"/>
              <a:buChar char="○"/>
            </a:pPr>
            <a:r>
              <a:rPr b="0" i="0" lang="en" sz="1600" u="none" cap="none" strike="noStrike">
                <a:solidFill>
                  <a:schemeClr val="dk1"/>
                </a:solidFill>
                <a:latin typeface="Barlow"/>
                <a:ea typeface="Barlow"/>
                <a:cs typeface="Barlow"/>
                <a:sym typeface="Barlow"/>
              </a:rPr>
              <a:t>Massacres</a:t>
            </a:r>
            <a:endParaRPr b="0" i="0" sz="1600" u="none" cap="none" strike="noStrike">
              <a:solidFill>
                <a:schemeClr val="dk1"/>
              </a:solidFill>
              <a:latin typeface="Barlow"/>
              <a:ea typeface="Barlow"/>
              <a:cs typeface="Barlow"/>
              <a:sym typeface="Barlow"/>
            </a:endParaRPr>
          </a:p>
          <a:p>
            <a:pPr indent="-330200" lvl="1" marL="914400" marR="0" rtl="0" algn="l">
              <a:lnSpc>
                <a:spcPct val="115000"/>
              </a:lnSpc>
              <a:spcBef>
                <a:spcPts val="0"/>
              </a:spcBef>
              <a:spcAft>
                <a:spcPts val="0"/>
              </a:spcAft>
              <a:buClr>
                <a:schemeClr val="dk1"/>
              </a:buClr>
              <a:buSzPts val="1600"/>
              <a:buFont typeface="Barlow"/>
              <a:buChar char="○"/>
            </a:pPr>
            <a:r>
              <a:rPr b="0" i="0" lang="en" sz="1600" u="none" cap="none" strike="noStrike">
                <a:solidFill>
                  <a:schemeClr val="dk1"/>
                </a:solidFill>
                <a:latin typeface="Barlow"/>
                <a:ea typeface="Barlow"/>
                <a:cs typeface="Barlow"/>
                <a:sym typeface="Barlow"/>
              </a:rPr>
              <a:t>Executions/assassinations</a:t>
            </a:r>
            <a:endParaRPr b="0" i="0" sz="1600" u="none" cap="none" strike="noStrike">
              <a:solidFill>
                <a:schemeClr val="dk1"/>
              </a:solidFill>
              <a:latin typeface="Barlow"/>
              <a:ea typeface="Barlow"/>
              <a:cs typeface="Barlow"/>
              <a:sym typeface="Barlow"/>
            </a:endParaRPr>
          </a:p>
          <a:p>
            <a:pPr indent="-330200" lvl="1" marL="914400" marR="0" rtl="0" algn="l">
              <a:lnSpc>
                <a:spcPct val="115000"/>
              </a:lnSpc>
              <a:spcBef>
                <a:spcPts val="0"/>
              </a:spcBef>
              <a:spcAft>
                <a:spcPts val="0"/>
              </a:spcAft>
              <a:buClr>
                <a:schemeClr val="dk1"/>
              </a:buClr>
              <a:buSzPts val="1600"/>
              <a:buFont typeface="Barlow"/>
              <a:buChar char="○"/>
            </a:pPr>
            <a:r>
              <a:rPr b="0" i="0" lang="en" sz="1600" u="none" cap="none" strike="noStrike">
                <a:solidFill>
                  <a:schemeClr val="dk1"/>
                </a:solidFill>
                <a:latin typeface="Barlow"/>
                <a:ea typeface="Barlow"/>
                <a:cs typeface="Barlow"/>
                <a:sym typeface="Barlow"/>
              </a:rPr>
              <a:t>War</a:t>
            </a:r>
            <a:endParaRPr b="0" i="0" sz="1600" u="none" cap="none" strike="noStrike">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b="1" i="0" lang="en" sz="1800" u="none" cap="none" strike="noStrike">
                <a:solidFill>
                  <a:schemeClr val="dk1"/>
                </a:solidFill>
                <a:latin typeface="Barlow"/>
                <a:ea typeface="Barlow"/>
                <a:cs typeface="Barlow"/>
                <a:sym typeface="Barlow"/>
              </a:rPr>
              <a:t>Carceration</a:t>
            </a:r>
            <a:endParaRPr b="1" i="0" sz="1800" u="none" cap="none" strike="noStrike">
              <a:solidFill>
                <a:schemeClr val="dk1"/>
              </a:solidFill>
              <a:latin typeface="Barlow"/>
              <a:ea typeface="Barlow"/>
              <a:cs typeface="Barlow"/>
              <a:sym typeface="Barlow"/>
            </a:endParaRPr>
          </a:p>
          <a:p>
            <a:pPr indent="-330200" lvl="1" marL="914400" marR="0" rtl="0" algn="l">
              <a:lnSpc>
                <a:spcPct val="115000"/>
              </a:lnSpc>
              <a:spcBef>
                <a:spcPts val="0"/>
              </a:spcBef>
              <a:spcAft>
                <a:spcPts val="0"/>
              </a:spcAft>
              <a:buClr>
                <a:schemeClr val="dk1"/>
              </a:buClr>
              <a:buSzPts val="1600"/>
              <a:buFont typeface="Barlow"/>
              <a:buChar char="○"/>
            </a:pPr>
            <a:r>
              <a:rPr b="0" i="0" lang="en" sz="1600" u="none" cap="none" strike="noStrike">
                <a:solidFill>
                  <a:schemeClr val="dk1"/>
                </a:solidFill>
                <a:latin typeface="Barlow"/>
                <a:ea typeface="Barlow"/>
                <a:cs typeface="Barlow"/>
                <a:sym typeface="Barlow"/>
              </a:rPr>
              <a:t>Forced removal</a:t>
            </a:r>
            <a:endParaRPr b="0" i="0" sz="1600" u="none" cap="none" strike="noStrike">
              <a:solidFill>
                <a:schemeClr val="dk1"/>
              </a:solidFill>
              <a:latin typeface="Barlow"/>
              <a:ea typeface="Barlow"/>
              <a:cs typeface="Barlow"/>
              <a:sym typeface="Barlow"/>
            </a:endParaRPr>
          </a:p>
          <a:p>
            <a:pPr indent="-330200" lvl="1" marL="914400" marR="0" rtl="0" algn="l">
              <a:lnSpc>
                <a:spcPct val="115000"/>
              </a:lnSpc>
              <a:spcBef>
                <a:spcPts val="0"/>
              </a:spcBef>
              <a:spcAft>
                <a:spcPts val="0"/>
              </a:spcAft>
              <a:buClr>
                <a:schemeClr val="dk1"/>
              </a:buClr>
              <a:buSzPts val="1600"/>
              <a:buFont typeface="Barlow"/>
              <a:buChar char="○"/>
            </a:pPr>
            <a:r>
              <a:rPr b="0" i="0" lang="en" sz="1600" u="none" cap="none" strike="noStrike">
                <a:solidFill>
                  <a:schemeClr val="dk1"/>
                </a:solidFill>
                <a:latin typeface="Barlow"/>
                <a:ea typeface="Barlow"/>
                <a:cs typeface="Barlow"/>
                <a:sym typeface="Barlow"/>
              </a:rPr>
              <a:t>Reservations/bantustans</a:t>
            </a:r>
            <a:endParaRPr b="0" i="0" sz="1600" u="none" cap="none" strike="noStrike">
              <a:solidFill>
                <a:schemeClr val="dk1"/>
              </a:solidFill>
              <a:latin typeface="Barlow"/>
              <a:ea typeface="Barlow"/>
              <a:cs typeface="Barlow"/>
              <a:sym typeface="Barlow"/>
            </a:endParaRPr>
          </a:p>
          <a:p>
            <a:pPr indent="-330200" lvl="1" marL="914400" marR="0" rtl="0" algn="l">
              <a:lnSpc>
                <a:spcPct val="115000"/>
              </a:lnSpc>
              <a:spcBef>
                <a:spcPts val="0"/>
              </a:spcBef>
              <a:spcAft>
                <a:spcPts val="0"/>
              </a:spcAft>
              <a:buClr>
                <a:schemeClr val="dk1"/>
              </a:buClr>
              <a:buSzPts val="1600"/>
              <a:buFont typeface="Barlow"/>
              <a:buChar char="○"/>
            </a:pPr>
            <a:r>
              <a:rPr b="0" i="0" lang="en" sz="1600" u="none" cap="none" strike="noStrike">
                <a:solidFill>
                  <a:schemeClr val="dk1"/>
                </a:solidFill>
                <a:latin typeface="Barlow"/>
                <a:ea typeface="Barlow"/>
                <a:cs typeface="Barlow"/>
                <a:sym typeface="Barlow"/>
              </a:rPr>
              <a:t>Environmental changes</a:t>
            </a:r>
            <a:endParaRPr b="0" i="0" sz="1600" u="none" cap="none" strike="noStrike">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b="1" i="0" lang="en" sz="1800" u="none" cap="none" strike="noStrike">
                <a:solidFill>
                  <a:schemeClr val="dk1"/>
                </a:solidFill>
                <a:latin typeface="Barlow"/>
                <a:ea typeface="Barlow"/>
                <a:cs typeface="Barlow"/>
                <a:sym typeface="Barlow"/>
              </a:rPr>
              <a:t>Assimilation</a:t>
            </a:r>
            <a:endParaRPr b="1" i="0" sz="1800" u="none" cap="none" strike="noStrike">
              <a:solidFill>
                <a:schemeClr val="dk1"/>
              </a:solidFill>
              <a:latin typeface="Barlow"/>
              <a:ea typeface="Barlow"/>
              <a:cs typeface="Barlow"/>
              <a:sym typeface="Barlow"/>
            </a:endParaRPr>
          </a:p>
          <a:p>
            <a:pPr indent="-342900" lvl="1" marL="914400" marR="0" rtl="0" algn="l">
              <a:lnSpc>
                <a:spcPct val="115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Renaming </a:t>
            </a:r>
            <a:endParaRPr b="0" i="0" sz="1800" u="none" cap="none" strike="noStrike">
              <a:solidFill>
                <a:schemeClr val="dk1"/>
              </a:solidFill>
              <a:latin typeface="Barlow"/>
              <a:ea typeface="Barlow"/>
              <a:cs typeface="Barlow"/>
              <a:sym typeface="Barlow"/>
            </a:endParaRPr>
          </a:p>
          <a:p>
            <a:pPr indent="-342900" lvl="1" marL="914400" marR="0" rtl="0" algn="l">
              <a:lnSpc>
                <a:spcPct val="115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Appropriation of culture</a:t>
            </a:r>
            <a:endParaRPr b="0" i="0" sz="1800" u="none" cap="none" strike="noStrike">
              <a:solidFill>
                <a:schemeClr val="dk1"/>
              </a:solidFill>
              <a:latin typeface="Barlow"/>
              <a:ea typeface="Barlow"/>
              <a:cs typeface="Barlow"/>
              <a:sym typeface="Barlow"/>
            </a:endParaRPr>
          </a:p>
          <a:p>
            <a:pPr indent="-342900" lvl="1" marL="914400" marR="0" rtl="0" algn="l">
              <a:lnSpc>
                <a:spcPct val="115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Rejection of culture/identity</a:t>
            </a:r>
            <a:endParaRPr b="0" i="0" sz="1800" u="none" cap="none" strike="noStrike">
              <a:solidFill>
                <a:schemeClr val="dk1"/>
              </a:solidFill>
              <a:latin typeface="Barlow"/>
              <a:ea typeface="Barlow"/>
              <a:cs typeface="Barlow"/>
              <a:sym typeface="Barlow"/>
            </a:endParaRPr>
          </a:p>
        </p:txBody>
      </p:sp>
      <p:sp>
        <p:nvSpPr>
          <p:cNvPr id="661" name="Google Shape;661;p26"/>
          <p:cNvSpPr txBox="1"/>
          <p:nvPr/>
        </p:nvSpPr>
        <p:spPr>
          <a:xfrm>
            <a:off x="5125725" y="1292875"/>
            <a:ext cx="3000000" cy="30000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1600"/>
              </a:spcAft>
              <a:buClr>
                <a:srgbClr val="000000"/>
              </a:buClr>
              <a:buSzPts val="2200"/>
              <a:buFont typeface="Arial"/>
              <a:buNone/>
            </a:pPr>
            <a:r>
              <a:rPr b="0" i="0" lang="en" sz="2200" u="none" cap="none" strike="noStrike">
                <a:solidFill>
                  <a:schemeClr val="dk1"/>
                </a:solidFill>
                <a:latin typeface="Barlow"/>
                <a:ea typeface="Barlow"/>
                <a:cs typeface="Barlow"/>
                <a:sym typeface="Barlow"/>
              </a:rPr>
              <a:t>“</a:t>
            </a:r>
            <a:r>
              <a:rPr b="1" i="0" lang="en" sz="2200" u="none" cap="none" strike="noStrike">
                <a:solidFill>
                  <a:schemeClr val="dk1"/>
                </a:solidFill>
                <a:latin typeface="Barlow"/>
                <a:ea typeface="Barlow"/>
                <a:cs typeface="Barlow"/>
                <a:sym typeface="Barlow"/>
              </a:rPr>
              <a:t>Logic of elimination</a:t>
            </a:r>
            <a:r>
              <a:rPr b="0" i="0" lang="en" sz="2200" u="none" cap="none" strike="noStrike">
                <a:solidFill>
                  <a:schemeClr val="dk1"/>
                </a:solidFill>
                <a:latin typeface="Barlow"/>
                <a:ea typeface="Barlow"/>
                <a:cs typeface="Barlow"/>
                <a:sym typeface="Barlow"/>
              </a:rPr>
              <a:t>” refers to the many different tactics and strategies used to dispossess indigenous people of their territories.  </a:t>
            </a:r>
            <a:endParaRPr b="0" i="0" sz="2200" u="none" cap="none" strike="noStrike">
              <a:solidFill>
                <a:schemeClr val="dk1"/>
              </a:solidFill>
              <a:latin typeface="Barlow"/>
              <a:ea typeface="Barlow"/>
              <a:cs typeface="Barlow"/>
              <a:sym typeface="Barlow"/>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665" name="Shape 665"/>
        <p:cNvGrpSpPr/>
        <p:nvPr/>
      </p:nvGrpSpPr>
      <p:grpSpPr>
        <a:xfrm>
          <a:off x="0" y="0"/>
          <a:ext cx="0" cy="0"/>
          <a:chOff x="0" y="0"/>
          <a:chExt cx="0" cy="0"/>
        </a:xfrm>
      </p:grpSpPr>
      <p:sp>
        <p:nvSpPr>
          <p:cNvPr id="666" name="Google Shape;666;p28"/>
          <p:cNvSpPr txBox="1"/>
          <p:nvPr/>
        </p:nvSpPr>
        <p:spPr>
          <a:xfrm>
            <a:off x="294350" y="431750"/>
            <a:ext cx="8561400" cy="6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APARTHEID</a:t>
            </a:r>
            <a:r>
              <a:rPr b="0" i="0" lang="en" sz="3000" u="none" cap="none" strike="noStrike">
                <a:solidFill>
                  <a:srgbClr val="999999"/>
                </a:solidFill>
                <a:latin typeface="Barlow Black"/>
                <a:ea typeface="Barlow Black"/>
                <a:cs typeface="Barlow Black"/>
                <a:sym typeface="Barlow Black"/>
              </a:rPr>
              <a:t> BROKEN DOWN</a:t>
            </a:r>
            <a:endParaRPr b="0" i="0" sz="3000" u="none" cap="none" strike="noStrike">
              <a:solidFill>
                <a:schemeClr val="dk1"/>
              </a:solidFill>
              <a:latin typeface="Barlow Black"/>
              <a:ea typeface="Barlow Black"/>
              <a:cs typeface="Barlow Black"/>
              <a:sym typeface="Barlow Black"/>
            </a:endParaRPr>
          </a:p>
        </p:txBody>
      </p:sp>
      <p:sp>
        <p:nvSpPr>
          <p:cNvPr id="667" name="Google Shape;667;p28"/>
          <p:cNvSpPr txBox="1"/>
          <p:nvPr/>
        </p:nvSpPr>
        <p:spPr>
          <a:xfrm>
            <a:off x="349250" y="1141575"/>
            <a:ext cx="8451600" cy="329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Barlow"/>
              <a:ea typeface="Barlow"/>
              <a:cs typeface="Barlow"/>
              <a:sym typeface="Barlow"/>
            </a:endParaRPr>
          </a:p>
        </p:txBody>
      </p:sp>
      <p:sp>
        <p:nvSpPr>
          <p:cNvPr id="668" name="Google Shape;668;p28"/>
          <p:cNvSpPr txBox="1"/>
          <p:nvPr/>
        </p:nvSpPr>
        <p:spPr>
          <a:xfrm>
            <a:off x="539000" y="1274850"/>
            <a:ext cx="8072100" cy="2593800"/>
          </a:xfrm>
          <a:prstGeom prst="rect">
            <a:avLst/>
          </a:prstGeom>
          <a:noFill/>
          <a:ln>
            <a:noFill/>
          </a:ln>
        </p:spPr>
        <p:txBody>
          <a:bodyPr anchorCtr="0" anchor="t"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2000"/>
              <a:buFont typeface="Arial"/>
              <a:buNone/>
            </a:pPr>
            <a:r>
              <a:rPr b="0" i="0" lang="en" sz="2000" u="none" cap="none" strike="noStrike">
                <a:solidFill>
                  <a:schemeClr val="dk1"/>
                </a:solidFill>
                <a:latin typeface="Barlow"/>
                <a:ea typeface="Barlow"/>
                <a:cs typeface="Barlow"/>
                <a:sym typeface="Barlow"/>
              </a:rPr>
              <a:t>Apartheid involves: </a:t>
            </a:r>
            <a:endParaRPr b="0" i="0" sz="2000" u="none" cap="none" strike="noStrike">
              <a:solidFill>
                <a:schemeClr val="dk1"/>
              </a:solidFill>
              <a:latin typeface="Barlow"/>
              <a:ea typeface="Barlow"/>
              <a:cs typeface="Barlow"/>
              <a:sym typeface="Barlow"/>
            </a:endParaRPr>
          </a:p>
          <a:p>
            <a:pPr indent="-355600" lvl="1" marL="914400" marR="0" rtl="0" algn="l">
              <a:lnSpc>
                <a:spcPct val="115000"/>
              </a:lnSpc>
              <a:spcBef>
                <a:spcPts val="1600"/>
              </a:spcBef>
              <a:spcAft>
                <a:spcPts val="0"/>
              </a:spcAft>
              <a:buClr>
                <a:schemeClr val="dk1"/>
              </a:buClr>
              <a:buSzPts val="2000"/>
              <a:buFont typeface="Open Sans"/>
              <a:buChar char="○"/>
            </a:pPr>
            <a:r>
              <a:rPr b="0" i="0" lang="en" sz="2000" u="none" cap="none" strike="noStrike">
                <a:solidFill>
                  <a:schemeClr val="dk1"/>
                </a:solidFill>
                <a:latin typeface="Barlow"/>
                <a:ea typeface="Barlow"/>
                <a:cs typeface="Barlow"/>
                <a:sym typeface="Barlow"/>
              </a:rPr>
              <a:t>(1) </a:t>
            </a:r>
            <a:r>
              <a:rPr b="1" i="0" lang="en" sz="2000" u="none" cap="none" strike="noStrike">
                <a:solidFill>
                  <a:schemeClr val="dk1"/>
                </a:solidFill>
                <a:latin typeface="Barlow"/>
                <a:ea typeface="Barlow"/>
                <a:cs typeface="Barlow"/>
                <a:sym typeface="Barlow"/>
              </a:rPr>
              <a:t>inhuman</a:t>
            </a:r>
            <a:r>
              <a:rPr b="0" i="0" lang="en" sz="2000" u="none" cap="none" strike="noStrike">
                <a:solidFill>
                  <a:schemeClr val="dk1"/>
                </a:solidFill>
                <a:latin typeface="Barlow"/>
                <a:ea typeface="Barlow"/>
                <a:cs typeface="Barlow"/>
                <a:sym typeface="Barlow"/>
              </a:rPr>
              <a:t> </a:t>
            </a:r>
            <a:r>
              <a:rPr b="1" i="0" lang="en" sz="2000" u="none" cap="none" strike="noStrike">
                <a:solidFill>
                  <a:schemeClr val="dk1"/>
                </a:solidFill>
                <a:latin typeface="Barlow"/>
                <a:ea typeface="Barlow"/>
                <a:cs typeface="Barlow"/>
                <a:sym typeface="Barlow"/>
              </a:rPr>
              <a:t>acts</a:t>
            </a:r>
            <a:r>
              <a:rPr b="0" i="0" lang="en" sz="2000" u="none" cap="none" strike="noStrike">
                <a:solidFill>
                  <a:schemeClr val="dk1"/>
                </a:solidFill>
                <a:latin typeface="Barlow"/>
                <a:ea typeface="Barlow"/>
                <a:cs typeface="Barlow"/>
                <a:sym typeface="Barlow"/>
              </a:rPr>
              <a:t> committed </a:t>
            </a:r>
            <a:endParaRPr b="0" i="0" sz="2000" u="none" cap="none" strike="noStrike">
              <a:solidFill>
                <a:schemeClr val="dk1"/>
              </a:solidFill>
              <a:latin typeface="Barlow"/>
              <a:ea typeface="Barlow"/>
              <a:cs typeface="Barlow"/>
              <a:sym typeface="Barlow"/>
            </a:endParaRPr>
          </a:p>
          <a:p>
            <a:pPr indent="-355600" lvl="1" marL="914400" marR="0" rtl="0" algn="l">
              <a:lnSpc>
                <a:spcPct val="115000"/>
              </a:lnSpc>
              <a:spcBef>
                <a:spcPts val="0"/>
              </a:spcBef>
              <a:spcAft>
                <a:spcPts val="0"/>
              </a:spcAft>
              <a:buClr>
                <a:schemeClr val="dk1"/>
              </a:buClr>
              <a:buSzPts val="2000"/>
              <a:buFont typeface="Open Sans"/>
              <a:buChar char="○"/>
            </a:pPr>
            <a:r>
              <a:rPr b="0" i="0" lang="en" sz="2000" u="none" cap="none" strike="noStrike">
                <a:solidFill>
                  <a:schemeClr val="dk1"/>
                </a:solidFill>
                <a:latin typeface="Barlow"/>
                <a:ea typeface="Barlow"/>
                <a:cs typeface="Barlow"/>
                <a:sym typeface="Barlow"/>
              </a:rPr>
              <a:t>(2) for the purpose of establishing and maintaining </a:t>
            </a:r>
            <a:r>
              <a:rPr b="1" i="0" lang="en" sz="2000" u="none" cap="none" strike="noStrike">
                <a:solidFill>
                  <a:schemeClr val="dk1"/>
                </a:solidFill>
                <a:latin typeface="Barlow"/>
                <a:ea typeface="Barlow"/>
                <a:cs typeface="Barlow"/>
                <a:sym typeface="Barlow"/>
              </a:rPr>
              <a:t>domination</a:t>
            </a:r>
            <a:r>
              <a:rPr b="0" i="0" lang="en" sz="2000" u="none" cap="none" strike="noStrike">
                <a:solidFill>
                  <a:schemeClr val="dk1"/>
                </a:solidFill>
                <a:latin typeface="Barlow"/>
                <a:ea typeface="Barlow"/>
                <a:cs typeface="Barlow"/>
                <a:sym typeface="Barlow"/>
              </a:rPr>
              <a:t> </a:t>
            </a:r>
            <a:endParaRPr b="0" i="0" sz="2000" u="none" cap="none" strike="noStrike">
              <a:solidFill>
                <a:schemeClr val="dk1"/>
              </a:solidFill>
              <a:latin typeface="Barlow"/>
              <a:ea typeface="Barlow"/>
              <a:cs typeface="Barlow"/>
              <a:sym typeface="Barlow"/>
            </a:endParaRPr>
          </a:p>
          <a:p>
            <a:pPr indent="-355600" lvl="1" marL="914400" marR="0" rtl="0" algn="l">
              <a:lnSpc>
                <a:spcPct val="115000"/>
              </a:lnSpc>
              <a:spcBef>
                <a:spcPts val="0"/>
              </a:spcBef>
              <a:spcAft>
                <a:spcPts val="0"/>
              </a:spcAft>
              <a:buClr>
                <a:schemeClr val="dk1"/>
              </a:buClr>
              <a:buSzPts val="2000"/>
              <a:buFont typeface="Open Sans"/>
              <a:buChar char="○"/>
            </a:pPr>
            <a:r>
              <a:rPr b="0" i="0" lang="en" sz="2000" u="none" cap="none" strike="noStrike">
                <a:solidFill>
                  <a:schemeClr val="dk1"/>
                </a:solidFill>
                <a:latin typeface="Barlow"/>
                <a:ea typeface="Barlow"/>
                <a:cs typeface="Barlow"/>
                <a:sym typeface="Barlow"/>
              </a:rPr>
              <a:t>(3) by </a:t>
            </a:r>
            <a:r>
              <a:rPr b="1" i="0" lang="en" sz="2000" u="none" cap="none" strike="noStrike">
                <a:solidFill>
                  <a:schemeClr val="dk1"/>
                </a:solidFill>
                <a:latin typeface="Barlow"/>
                <a:ea typeface="Barlow"/>
                <a:cs typeface="Barlow"/>
                <a:sym typeface="Barlow"/>
              </a:rPr>
              <a:t>one racial group</a:t>
            </a:r>
            <a:r>
              <a:rPr b="0" i="0" lang="en" sz="2000" u="none" cap="none" strike="noStrike">
                <a:solidFill>
                  <a:schemeClr val="dk1"/>
                </a:solidFill>
                <a:latin typeface="Barlow"/>
                <a:ea typeface="Barlow"/>
                <a:cs typeface="Barlow"/>
                <a:sym typeface="Barlow"/>
              </a:rPr>
              <a:t> of persons </a:t>
            </a:r>
            <a:endParaRPr b="0" i="0" sz="2000" u="none" cap="none" strike="noStrike">
              <a:solidFill>
                <a:schemeClr val="dk1"/>
              </a:solidFill>
              <a:latin typeface="Barlow"/>
              <a:ea typeface="Barlow"/>
              <a:cs typeface="Barlow"/>
              <a:sym typeface="Barlow"/>
            </a:endParaRPr>
          </a:p>
          <a:p>
            <a:pPr indent="-355600" lvl="1" marL="914400" marR="0" rtl="0" algn="l">
              <a:lnSpc>
                <a:spcPct val="115000"/>
              </a:lnSpc>
              <a:spcBef>
                <a:spcPts val="0"/>
              </a:spcBef>
              <a:spcAft>
                <a:spcPts val="0"/>
              </a:spcAft>
              <a:buClr>
                <a:schemeClr val="dk1"/>
              </a:buClr>
              <a:buSzPts val="2000"/>
              <a:buFont typeface="Open Sans"/>
              <a:buChar char="○"/>
            </a:pPr>
            <a:r>
              <a:rPr b="0" i="0" lang="en" sz="2000" u="none" cap="none" strike="noStrike">
                <a:solidFill>
                  <a:schemeClr val="dk1"/>
                </a:solidFill>
                <a:latin typeface="Barlow"/>
                <a:ea typeface="Barlow"/>
                <a:cs typeface="Barlow"/>
                <a:sym typeface="Barlow"/>
              </a:rPr>
              <a:t>(4) over </a:t>
            </a:r>
            <a:r>
              <a:rPr b="1" i="0" lang="en" sz="2000" u="none" cap="none" strike="noStrike">
                <a:solidFill>
                  <a:schemeClr val="dk1"/>
                </a:solidFill>
                <a:latin typeface="Barlow"/>
                <a:ea typeface="Barlow"/>
                <a:cs typeface="Barlow"/>
                <a:sym typeface="Barlow"/>
              </a:rPr>
              <a:t>any</a:t>
            </a:r>
            <a:r>
              <a:rPr b="0" i="0" lang="en" sz="2000" u="none" cap="none" strike="noStrike">
                <a:solidFill>
                  <a:schemeClr val="dk1"/>
                </a:solidFill>
                <a:latin typeface="Barlow"/>
                <a:ea typeface="Barlow"/>
                <a:cs typeface="Barlow"/>
                <a:sym typeface="Barlow"/>
              </a:rPr>
              <a:t> </a:t>
            </a:r>
            <a:r>
              <a:rPr b="1" i="0" lang="en" sz="2000" u="none" cap="none" strike="noStrike">
                <a:solidFill>
                  <a:schemeClr val="dk1"/>
                </a:solidFill>
                <a:latin typeface="Barlow"/>
                <a:ea typeface="Barlow"/>
                <a:cs typeface="Barlow"/>
                <a:sym typeface="Barlow"/>
              </a:rPr>
              <a:t>other racial group</a:t>
            </a:r>
            <a:r>
              <a:rPr b="0" i="0" lang="en" sz="2000" u="none" cap="none" strike="noStrike">
                <a:solidFill>
                  <a:schemeClr val="dk1"/>
                </a:solidFill>
                <a:latin typeface="Barlow"/>
                <a:ea typeface="Barlow"/>
                <a:cs typeface="Barlow"/>
                <a:sym typeface="Barlow"/>
              </a:rPr>
              <a:t> of persons and </a:t>
            </a:r>
            <a:endParaRPr b="0" i="0" sz="2000" u="none" cap="none" strike="noStrike">
              <a:solidFill>
                <a:schemeClr val="dk1"/>
              </a:solidFill>
              <a:latin typeface="Barlow"/>
              <a:ea typeface="Barlow"/>
              <a:cs typeface="Barlow"/>
              <a:sym typeface="Barlow"/>
            </a:endParaRPr>
          </a:p>
          <a:p>
            <a:pPr indent="-355600" lvl="1" marL="914400" marR="0" rtl="0" algn="l">
              <a:lnSpc>
                <a:spcPct val="115000"/>
              </a:lnSpc>
              <a:spcBef>
                <a:spcPts val="0"/>
              </a:spcBef>
              <a:spcAft>
                <a:spcPts val="0"/>
              </a:spcAft>
              <a:buClr>
                <a:schemeClr val="dk1"/>
              </a:buClr>
              <a:buSzPts val="2000"/>
              <a:buFont typeface="Open Sans"/>
              <a:buChar char="○"/>
            </a:pPr>
            <a:r>
              <a:rPr b="0" i="0" lang="en" sz="2000" u="none" cap="none" strike="noStrike">
                <a:solidFill>
                  <a:schemeClr val="dk1"/>
                </a:solidFill>
                <a:latin typeface="Barlow"/>
                <a:ea typeface="Barlow"/>
                <a:cs typeface="Barlow"/>
                <a:sym typeface="Barlow"/>
              </a:rPr>
              <a:t>(5) </a:t>
            </a:r>
            <a:r>
              <a:rPr b="1" i="0" lang="en" sz="2000" u="none" cap="none" strike="noStrike">
                <a:solidFill>
                  <a:schemeClr val="dk1"/>
                </a:solidFill>
                <a:latin typeface="Barlow"/>
                <a:ea typeface="Barlow"/>
                <a:cs typeface="Barlow"/>
                <a:sym typeface="Barlow"/>
              </a:rPr>
              <a:t>systematically</a:t>
            </a:r>
            <a:r>
              <a:rPr b="0" i="0" lang="en" sz="2000" u="none" cap="none" strike="noStrike">
                <a:solidFill>
                  <a:schemeClr val="dk1"/>
                </a:solidFill>
                <a:latin typeface="Barlow"/>
                <a:ea typeface="Barlow"/>
                <a:cs typeface="Barlow"/>
                <a:sym typeface="Barlow"/>
              </a:rPr>
              <a:t> oppressing them</a:t>
            </a:r>
            <a:endParaRPr b="0" i="0" sz="2000" u="none" cap="none" strike="noStrike">
              <a:solidFill>
                <a:schemeClr val="dk1"/>
              </a:solidFill>
              <a:latin typeface="Barlow"/>
              <a:ea typeface="Barlow"/>
              <a:cs typeface="Barlow"/>
              <a:sym typeface="Barlow"/>
            </a:endParaRPr>
          </a:p>
          <a:p>
            <a:pPr indent="0" lvl="0" marL="0" marR="0" rtl="0" algn="l">
              <a:lnSpc>
                <a:spcPct val="115000"/>
              </a:lnSpc>
              <a:spcBef>
                <a:spcPts val="1600"/>
              </a:spcBef>
              <a:spcAft>
                <a:spcPts val="1600"/>
              </a:spcAft>
              <a:buClr>
                <a:srgbClr val="000000"/>
              </a:buClr>
              <a:buSzPts val="2000"/>
              <a:buFont typeface="Arial"/>
              <a:buNone/>
            </a:pPr>
            <a:r>
              <a:t/>
            </a:r>
            <a:endParaRPr b="0" i="0" sz="2000" u="none" cap="none" strike="noStrike">
              <a:solidFill>
                <a:schemeClr val="dk1"/>
              </a:solidFill>
              <a:latin typeface="Barlow"/>
              <a:ea typeface="Barlow"/>
              <a:cs typeface="Barlow"/>
              <a:sym typeface="Barlow"/>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266e0656619_0_453"/>
          <p:cNvSpPr txBox="1"/>
          <p:nvPr>
            <p:ph type="title"/>
          </p:nvPr>
        </p:nvSpPr>
        <p:spPr>
          <a:xfrm>
            <a:off x="1665363" y="726025"/>
            <a:ext cx="1448700" cy="554100"/>
          </a:xfrm>
          <a:prstGeom prst="rect">
            <a:avLst/>
          </a:prstGeom>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b="1" lang="en" sz="1800">
                <a:solidFill>
                  <a:srgbClr val="93C47D"/>
                </a:solidFill>
                <a:latin typeface="Istok Web"/>
                <a:ea typeface="Istok Web"/>
                <a:cs typeface="Istok Web"/>
                <a:sym typeface="Istok Web"/>
              </a:rPr>
              <a:t>Idealist Framework</a:t>
            </a:r>
            <a:endParaRPr b="1" sz="1800">
              <a:solidFill>
                <a:srgbClr val="93C47D"/>
              </a:solidFill>
              <a:latin typeface="Istok Web"/>
              <a:ea typeface="Istok Web"/>
              <a:cs typeface="Istok Web"/>
              <a:sym typeface="Istok Web"/>
            </a:endParaRPr>
          </a:p>
        </p:txBody>
      </p:sp>
      <p:sp>
        <p:nvSpPr>
          <p:cNvPr id="296" name="Google Shape;296;g266e0656619_0_453"/>
          <p:cNvSpPr txBox="1"/>
          <p:nvPr>
            <p:ph type="title"/>
          </p:nvPr>
        </p:nvSpPr>
        <p:spPr>
          <a:xfrm>
            <a:off x="6040563" y="726025"/>
            <a:ext cx="1448700" cy="554100"/>
          </a:xfrm>
          <a:prstGeom prst="rect">
            <a:avLst/>
          </a:prstGeom>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b="1" lang="en" sz="1800">
                <a:solidFill>
                  <a:srgbClr val="93C47D"/>
                </a:solidFill>
                <a:latin typeface="Istok Web"/>
                <a:ea typeface="Istok Web"/>
                <a:cs typeface="Istok Web"/>
                <a:sym typeface="Istok Web"/>
              </a:rPr>
              <a:t>Materialist Framework</a:t>
            </a:r>
            <a:endParaRPr b="1" sz="1800">
              <a:solidFill>
                <a:srgbClr val="93C47D"/>
              </a:solidFill>
              <a:latin typeface="Istok Web"/>
              <a:ea typeface="Istok Web"/>
              <a:cs typeface="Istok Web"/>
              <a:sym typeface="Istok Web"/>
            </a:endParaRPr>
          </a:p>
        </p:txBody>
      </p:sp>
      <p:sp>
        <p:nvSpPr>
          <p:cNvPr id="297" name="Google Shape;297;g266e0656619_0_453"/>
          <p:cNvSpPr txBox="1"/>
          <p:nvPr/>
        </p:nvSpPr>
        <p:spPr>
          <a:xfrm>
            <a:off x="789600" y="1421750"/>
            <a:ext cx="3677100" cy="26265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lt1"/>
              </a:buClr>
              <a:buSzPts val="1500"/>
              <a:buFont typeface="Lexend Light"/>
              <a:buChar char="●"/>
            </a:pPr>
            <a:r>
              <a:rPr lang="en" sz="1500">
                <a:solidFill>
                  <a:schemeClr val="lt1"/>
                </a:solidFill>
                <a:latin typeface="Lexend Light"/>
                <a:ea typeface="Lexend Light"/>
                <a:cs typeface="Lexend Light"/>
                <a:sym typeface="Lexend Light"/>
              </a:rPr>
              <a:t>A timeless religious conflict between Jews and Muslims</a:t>
            </a:r>
            <a:endParaRPr sz="1500">
              <a:solidFill>
                <a:schemeClr val="lt1"/>
              </a:solidFill>
              <a:latin typeface="Lexend Light"/>
              <a:ea typeface="Lexend Light"/>
              <a:cs typeface="Lexend Light"/>
              <a:sym typeface="Lexend Light"/>
            </a:endParaRPr>
          </a:p>
          <a:p>
            <a:pPr indent="-323850" lvl="0" marL="457200" rtl="0" algn="l">
              <a:spcBef>
                <a:spcPts val="1000"/>
              </a:spcBef>
              <a:spcAft>
                <a:spcPts val="0"/>
              </a:spcAft>
              <a:buClr>
                <a:schemeClr val="lt1"/>
              </a:buClr>
              <a:buSzPts val="1500"/>
              <a:buFont typeface="Lexend Light"/>
              <a:buChar char="●"/>
            </a:pPr>
            <a:r>
              <a:rPr lang="en" sz="1500">
                <a:solidFill>
                  <a:schemeClr val="lt1"/>
                </a:solidFill>
                <a:latin typeface="Lexend Light"/>
                <a:ea typeface="Lexend Light"/>
                <a:cs typeface="Lexend Light"/>
                <a:sym typeface="Lexend Light"/>
              </a:rPr>
              <a:t>Authoritarian (Palestine) vs. democratic (Israel) regimes</a:t>
            </a:r>
            <a:endParaRPr sz="1500">
              <a:solidFill>
                <a:schemeClr val="lt1"/>
              </a:solidFill>
              <a:latin typeface="Lexend Light"/>
              <a:ea typeface="Lexend Light"/>
              <a:cs typeface="Lexend Light"/>
              <a:sym typeface="Lexend Light"/>
            </a:endParaRPr>
          </a:p>
          <a:p>
            <a:pPr indent="-323850" lvl="0" marL="457200" rtl="0" algn="l">
              <a:spcBef>
                <a:spcPts val="1000"/>
              </a:spcBef>
              <a:spcAft>
                <a:spcPts val="0"/>
              </a:spcAft>
              <a:buClr>
                <a:schemeClr val="lt1"/>
              </a:buClr>
              <a:buSzPts val="1500"/>
              <a:buFont typeface="Lexend Light"/>
              <a:buChar char="●"/>
            </a:pPr>
            <a:r>
              <a:rPr lang="en" sz="1500">
                <a:solidFill>
                  <a:schemeClr val="lt1"/>
                </a:solidFill>
                <a:latin typeface="Lexend Light"/>
                <a:ea typeface="Lexend Light"/>
                <a:cs typeface="Lexend Light"/>
                <a:sym typeface="Lexend Light"/>
              </a:rPr>
              <a:t>Clash of civilizations (barbaric v civilized)</a:t>
            </a:r>
            <a:endParaRPr sz="1500">
              <a:solidFill>
                <a:schemeClr val="lt1"/>
              </a:solidFill>
              <a:latin typeface="Lexend Light"/>
              <a:ea typeface="Lexend Light"/>
              <a:cs typeface="Lexend Light"/>
              <a:sym typeface="Lexend Light"/>
            </a:endParaRPr>
          </a:p>
          <a:p>
            <a:pPr indent="-323850" lvl="0" marL="457200" rtl="0" algn="l">
              <a:spcBef>
                <a:spcPts val="1000"/>
              </a:spcBef>
              <a:spcAft>
                <a:spcPts val="1000"/>
              </a:spcAft>
              <a:buClr>
                <a:schemeClr val="lt1"/>
              </a:buClr>
              <a:buSzPts val="1500"/>
              <a:buFont typeface="Lexend Light"/>
              <a:buChar char="●"/>
            </a:pPr>
            <a:r>
              <a:rPr lang="en" sz="1500">
                <a:solidFill>
                  <a:schemeClr val="lt1"/>
                </a:solidFill>
                <a:latin typeface="Lexend Light"/>
                <a:ea typeface="Lexend Light"/>
                <a:cs typeface="Lexend Light"/>
                <a:sym typeface="Lexend Light"/>
              </a:rPr>
              <a:t>Change will come through dialogue and understanding</a:t>
            </a:r>
            <a:endParaRPr sz="1500">
              <a:solidFill>
                <a:schemeClr val="lt1"/>
              </a:solidFill>
              <a:latin typeface="Lexend Light"/>
              <a:ea typeface="Lexend Light"/>
              <a:cs typeface="Lexend Light"/>
              <a:sym typeface="Lexend Light"/>
            </a:endParaRPr>
          </a:p>
        </p:txBody>
      </p:sp>
      <p:sp>
        <p:nvSpPr>
          <p:cNvPr id="298" name="Google Shape;298;g266e0656619_0_453"/>
          <p:cNvSpPr txBox="1"/>
          <p:nvPr/>
        </p:nvSpPr>
        <p:spPr>
          <a:xfrm>
            <a:off x="4572001" y="1421750"/>
            <a:ext cx="3792300" cy="31683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lt1"/>
              </a:buClr>
              <a:buSzPts val="1500"/>
              <a:buFont typeface="Lexend Light"/>
              <a:buChar char="●"/>
            </a:pPr>
            <a:r>
              <a:rPr lang="en" sz="1500">
                <a:solidFill>
                  <a:schemeClr val="lt1"/>
                </a:solidFill>
                <a:latin typeface="Lexend Light"/>
                <a:ea typeface="Lexend Light"/>
                <a:cs typeface="Lexend Light"/>
                <a:sym typeface="Lexend Light"/>
              </a:rPr>
              <a:t>Zionism is a product of European imperialism which drove the colonization of Palestine through imperialist expansion</a:t>
            </a:r>
            <a:endParaRPr sz="1500">
              <a:solidFill>
                <a:schemeClr val="lt1"/>
              </a:solidFill>
              <a:latin typeface="Lexend Light"/>
              <a:ea typeface="Lexend Light"/>
              <a:cs typeface="Lexend Light"/>
              <a:sym typeface="Lexend Light"/>
            </a:endParaRPr>
          </a:p>
          <a:p>
            <a:pPr indent="-323850" lvl="0" marL="457200" rtl="0" algn="l">
              <a:spcBef>
                <a:spcPts val="1000"/>
              </a:spcBef>
              <a:spcAft>
                <a:spcPts val="1000"/>
              </a:spcAft>
              <a:buClr>
                <a:schemeClr val="lt1"/>
              </a:buClr>
              <a:buSzPts val="1500"/>
              <a:buFont typeface="Lexend Light"/>
              <a:buChar char="●"/>
            </a:pPr>
            <a:r>
              <a:rPr lang="en" sz="1500">
                <a:solidFill>
                  <a:schemeClr val="lt1"/>
                </a:solidFill>
                <a:latin typeface="Lexend Light"/>
                <a:ea typeface="Lexend Light"/>
                <a:cs typeface="Lexend Light"/>
                <a:sym typeface="Lexend Light"/>
              </a:rPr>
              <a:t>Change will come through struggle between colonized people against their colonizer</a:t>
            </a:r>
            <a:endParaRPr sz="1900">
              <a:solidFill>
                <a:schemeClr val="lt1"/>
              </a:solidFill>
              <a:latin typeface="Lexend Light"/>
              <a:ea typeface="Lexend Light"/>
              <a:cs typeface="Lexend Light"/>
              <a:sym typeface="Lexend Light"/>
            </a:endParaRPr>
          </a:p>
        </p:txBody>
      </p:sp>
      <p:cxnSp>
        <p:nvCxnSpPr>
          <p:cNvPr id="299" name="Google Shape;299;g266e0656619_0_453"/>
          <p:cNvCxnSpPr/>
          <p:nvPr/>
        </p:nvCxnSpPr>
        <p:spPr>
          <a:xfrm rot="10800000">
            <a:off x="1210423" y="4167059"/>
            <a:ext cx="1200" cy="336000"/>
          </a:xfrm>
          <a:prstGeom prst="straightConnector1">
            <a:avLst/>
          </a:prstGeom>
          <a:noFill/>
          <a:ln cap="flat" cmpd="sng" w="9525">
            <a:solidFill>
              <a:schemeClr val="lt1"/>
            </a:solidFill>
            <a:prstDash val="solid"/>
            <a:round/>
            <a:headEnd len="med" w="med" type="none"/>
            <a:tailEnd len="med" w="med" type="triangle"/>
          </a:ln>
        </p:spPr>
      </p:cxnSp>
      <p:sp>
        <p:nvSpPr>
          <p:cNvPr id="300" name="Google Shape;300;g266e0656619_0_453"/>
          <p:cNvSpPr txBox="1"/>
          <p:nvPr/>
        </p:nvSpPr>
        <p:spPr>
          <a:xfrm>
            <a:off x="1037648" y="4218515"/>
            <a:ext cx="3089400" cy="35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Barlow"/>
                <a:ea typeface="Barlow"/>
                <a:cs typeface="Barlow"/>
                <a:sym typeface="Barlow"/>
              </a:rPr>
              <a:t>Not helpful or accurate. Obscures material reality.</a:t>
            </a:r>
            <a:endParaRPr>
              <a:solidFill>
                <a:schemeClr val="lt1"/>
              </a:solidFill>
              <a:latin typeface="Barlow"/>
              <a:ea typeface="Barlow"/>
              <a:cs typeface="Barlow"/>
              <a:sym typeface="Barlow"/>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672" name="Shape 672"/>
        <p:cNvGrpSpPr/>
        <p:nvPr/>
      </p:nvGrpSpPr>
      <p:grpSpPr>
        <a:xfrm>
          <a:off x="0" y="0"/>
          <a:ext cx="0" cy="0"/>
          <a:chOff x="0" y="0"/>
          <a:chExt cx="0" cy="0"/>
        </a:xfrm>
      </p:grpSpPr>
      <p:sp>
        <p:nvSpPr>
          <p:cNvPr id="673" name="Google Shape;673;p29"/>
          <p:cNvSpPr txBox="1"/>
          <p:nvPr/>
        </p:nvSpPr>
        <p:spPr>
          <a:xfrm>
            <a:off x="2217750" y="431750"/>
            <a:ext cx="4682100" cy="60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APARTHEID</a:t>
            </a:r>
            <a:r>
              <a:rPr b="0" i="0" lang="en" sz="3000" u="none" cap="none" strike="noStrike">
                <a:solidFill>
                  <a:srgbClr val="999999"/>
                </a:solidFill>
                <a:latin typeface="Barlow Black"/>
                <a:ea typeface="Barlow Black"/>
                <a:cs typeface="Barlow Black"/>
                <a:sym typeface="Barlow Black"/>
              </a:rPr>
              <a:t> IN </a:t>
            </a:r>
            <a:r>
              <a:rPr b="0" i="0" lang="en" sz="3000" u="none" cap="none" strike="noStrike">
                <a:solidFill>
                  <a:schemeClr val="dk1"/>
                </a:solidFill>
                <a:latin typeface="Barlow Black"/>
                <a:ea typeface="Barlow Black"/>
                <a:cs typeface="Barlow Black"/>
                <a:sym typeface="Barlow Black"/>
              </a:rPr>
              <a:t>PALESTINE</a:t>
            </a:r>
            <a:endParaRPr b="0" i="0" sz="3000" u="none" cap="none" strike="noStrike">
              <a:solidFill>
                <a:schemeClr val="dk1"/>
              </a:solidFill>
              <a:latin typeface="Barlow Black"/>
              <a:ea typeface="Barlow Black"/>
              <a:cs typeface="Barlow Black"/>
              <a:sym typeface="Barlow Black"/>
            </a:endParaRPr>
          </a:p>
        </p:txBody>
      </p:sp>
      <p:sp>
        <p:nvSpPr>
          <p:cNvPr id="674" name="Google Shape;674;p29"/>
          <p:cNvSpPr txBox="1"/>
          <p:nvPr/>
        </p:nvSpPr>
        <p:spPr>
          <a:xfrm>
            <a:off x="349250" y="1141575"/>
            <a:ext cx="8451600" cy="329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Barlow"/>
              <a:ea typeface="Barlow"/>
              <a:cs typeface="Barlow"/>
              <a:sym typeface="Barlow"/>
            </a:endParaRPr>
          </a:p>
        </p:txBody>
      </p:sp>
      <p:sp>
        <p:nvSpPr>
          <p:cNvPr id="675" name="Google Shape;675;p29"/>
          <p:cNvSpPr txBox="1"/>
          <p:nvPr/>
        </p:nvSpPr>
        <p:spPr>
          <a:xfrm>
            <a:off x="148650" y="911750"/>
            <a:ext cx="8820300" cy="39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1"/>
                </a:solidFill>
                <a:latin typeface="Barlow"/>
                <a:ea typeface="Barlow"/>
                <a:cs typeface="Barlow"/>
                <a:sym typeface="Barlow"/>
              </a:rPr>
              <a:t>Denial of the:</a:t>
            </a:r>
            <a:endParaRPr b="0" i="0" sz="1600" u="none" cap="none" strike="noStrike">
              <a:solidFill>
                <a:schemeClr val="dk1"/>
              </a:solidFill>
              <a:latin typeface="Barlow"/>
              <a:ea typeface="Barlow"/>
              <a:cs typeface="Barlow"/>
              <a:sym typeface="Barlow"/>
            </a:endParaRPr>
          </a:p>
          <a:p>
            <a:pPr indent="-323850" lvl="0" marL="457200" marR="0" rtl="0" algn="l">
              <a:lnSpc>
                <a:spcPct val="100000"/>
              </a:lnSpc>
              <a:spcBef>
                <a:spcPts val="0"/>
              </a:spcBef>
              <a:spcAft>
                <a:spcPts val="0"/>
              </a:spcAft>
              <a:buClr>
                <a:schemeClr val="dk1"/>
              </a:buClr>
              <a:buSzPts val="1500"/>
              <a:buFont typeface="Barlow"/>
              <a:buAutoNum type="arabicPeriod"/>
            </a:pPr>
            <a:r>
              <a:rPr b="0" i="0" lang="en" sz="1500" u="none" cap="none" strike="noStrike">
                <a:solidFill>
                  <a:schemeClr val="dk1"/>
                </a:solidFill>
                <a:latin typeface="Barlow"/>
                <a:ea typeface="Barlow"/>
                <a:cs typeface="Barlow"/>
                <a:sym typeface="Barlow"/>
              </a:rPr>
              <a:t>Right to life by murder of members of a racial group</a:t>
            </a:r>
            <a:endParaRPr b="0" i="0" sz="1500" u="none" cap="none" strike="noStrike">
              <a:solidFill>
                <a:schemeClr val="dk1"/>
              </a:solidFill>
              <a:latin typeface="Barlow"/>
              <a:ea typeface="Barlow"/>
              <a:cs typeface="Barlow"/>
              <a:sym typeface="Barlow"/>
            </a:endParaRPr>
          </a:p>
          <a:p>
            <a:pPr indent="-323850" lvl="0" marL="457200" marR="0" rtl="0" algn="l">
              <a:lnSpc>
                <a:spcPct val="115000"/>
              </a:lnSpc>
              <a:spcBef>
                <a:spcPts val="0"/>
              </a:spcBef>
              <a:spcAft>
                <a:spcPts val="0"/>
              </a:spcAft>
              <a:buClr>
                <a:schemeClr val="dk1"/>
              </a:buClr>
              <a:buSzPts val="1500"/>
              <a:buFont typeface="Barlow"/>
              <a:buAutoNum type="arabicPeriod"/>
            </a:pPr>
            <a:r>
              <a:rPr b="0" i="0" lang="en" sz="1500" u="none" cap="none" strike="noStrike">
                <a:solidFill>
                  <a:schemeClr val="dk1"/>
                </a:solidFill>
                <a:latin typeface="Barlow"/>
                <a:ea typeface="Barlow"/>
                <a:cs typeface="Barlow"/>
                <a:sym typeface="Barlow"/>
              </a:rPr>
              <a:t>Right to life and liberty of person by subjection to torture or to cruel, inhuman, or degrading treatment or punishment </a:t>
            </a:r>
            <a:endParaRPr b="0" i="0" sz="1500" u="none" cap="none" strike="noStrike">
              <a:solidFill>
                <a:schemeClr val="dk1"/>
              </a:solidFill>
              <a:latin typeface="Barlow"/>
              <a:ea typeface="Barlow"/>
              <a:cs typeface="Barlow"/>
              <a:sym typeface="Barlow"/>
            </a:endParaRPr>
          </a:p>
          <a:p>
            <a:pPr indent="-323850" lvl="0" marL="457200" marR="0" rtl="0" algn="l">
              <a:lnSpc>
                <a:spcPct val="115000"/>
              </a:lnSpc>
              <a:spcBef>
                <a:spcPts val="0"/>
              </a:spcBef>
              <a:spcAft>
                <a:spcPts val="0"/>
              </a:spcAft>
              <a:buClr>
                <a:schemeClr val="dk1"/>
              </a:buClr>
              <a:buSzPts val="1500"/>
              <a:buFont typeface="Barlow"/>
              <a:buAutoNum type="arabicPeriod"/>
            </a:pPr>
            <a:r>
              <a:rPr b="1" i="0" lang="en" sz="1500" u="none" cap="none" strike="noStrike">
                <a:solidFill>
                  <a:schemeClr val="dk1"/>
                </a:solidFill>
                <a:latin typeface="Barlow"/>
                <a:ea typeface="Barlow"/>
                <a:cs typeface="Barlow"/>
                <a:sym typeface="Barlow"/>
              </a:rPr>
              <a:t>Right to liberty of person by arbitrary arrest and illegal imprisonment of members of a racial group</a:t>
            </a:r>
            <a:endParaRPr b="1" i="0" sz="1500" u="none" cap="none" strike="noStrike">
              <a:solidFill>
                <a:schemeClr val="dk1"/>
              </a:solidFill>
              <a:latin typeface="Barlow"/>
              <a:ea typeface="Barlow"/>
              <a:cs typeface="Barlow"/>
              <a:sym typeface="Barlow"/>
            </a:endParaRPr>
          </a:p>
          <a:p>
            <a:pPr indent="-323850" lvl="0" marL="457200" marR="0" rtl="0" algn="l">
              <a:lnSpc>
                <a:spcPct val="115000"/>
              </a:lnSpc>
              <a:spcBef>
                <a:spcPts val="0"/>
              </a:spcBef>
              <a:spcAft>
                <a:spcPts val="0"/>
              </a:spcAft>
              <a:buClr>
                <a:schemeClr val="dk1"/>
              </a:buClr>
              <a:buSzPts val="1500"/>
              <a:buFont typeface="Barlow"/>
              <a:buAutoNum type="arabicPeriod"/>
            </a:pPr>
            <a:r>
              <a:rPr b="1" i="0" lang="en" sz="1500" u="none" cap="none" strike="noStrike">
                <a:solidFill>
                  <a:schemeClr val="dk1"/>
                </a:solidFill>
                <a:latin typeface="Barlow"/>
                <a:ea typeface="Barlow"/>
                <a:cs typeface="Barlow"/>
                <a:sym typeface="Barlow"/>
              </a:rPr>
              <a:t>Right to freedom of movement </a:t>
            </a:r>
            <a:endParaRPr b="1" i="0" sz="1500" u="none" cap="none" strike="noStrike">
              <a:solidFill>
                <a:schemeClr val="dk1"/>
              </a:solidFill>
              <a:latin typeface="Barlow"/>
              <a:ea typeface="Barlow"/>
              <a:cs typeface="Barlow"/>
              <a:sym typeface="Barlow"/>
            </a:endParaRPr>
          </a:p>
          <a:p>
            <a:pPr indent="-323850" lvl="0" marL="457200" marR="0" rtl="0" algn="l">
              <a:lnSpc>
                <a:spcPct val="115000"/>
              </a:lnSpc>
              <a:spcBef>
                <a:spcPts val="0"/>
              </a:spcBef>
              <a:spcAft>
                <a:spcPts val="0"/>
              </a:spcAft>
              <a:buClr>
                <a:schemeClr val="dk1"/>
              </a:buClr>
              <a:buSzPts val="1500"/>
              <a:buFont typeface="Barlow"/>
              <a:buAutoNum type="arabicPeriod"/>
            </a:pPr>
            <a:r>
              <a:rPr b="1" i="0" lang="en" sz="1500" u="none" cap="none" strike="noStrike">
                <a:solidFill>
                  <a:schemeClr val="dk1"/>
                </a:solidFill>
                <a:latin typeface="Barlow"/>
                <a:ea typeface="Barlow"/>
                <a:cs typeface="Barlow"/>
                <a:sym typeface="Barlow"/>
              </a:rPr>
              <a:t>Right to freedom of residence**</a:t>
            </a:r>
            <a:endParaRPr b="1" i="0" sz="1500" u="none" cap="none" strike="noStrike">
              <a:solidFill>
                <a:schemeClr val="dk1"/>
              </a:solidFill>
              <a:latin typeface="Barlow"/>
              <a:ea typeface="Barlow"/>
              <a:cs typeface="Barlow"/>
              <a:sym typeface="Barlow"/>
            </a:endParaRPr>
          </a:p>
          <a:p>
            <a:pPr indent="-323850" lvl="0" marL="457200" marR="0" rtl="0" algn="l">
              <a:lnSpc>
                <a:spcPct val="115000"/>
              </a:lnSpc>
              <a:spcBef>
                <a:spcPts val="0"/>
              </a:spcBef>
              <a:spcAft>
                <a:spcPts val="0"/>
              </a:spcAft>
              <a:buClr>
                <a:schemeClr val="dk1"/>
              </a:buClr>
              <a:buSzPts val="1500"/>
              <a:buFont typeface="Barlow"/>
              <a:buAutoNum type="arabicPeriod"/>
            </a:pPr>
            <a:r>
              <a:rPr b="0" i="0" lang="en" sz="1500" u="none" cap="none" strike="noStrike">
                <a:solidFill>
                  <a:schemeClr val="dk1"/>
                </a:solidFill>
                <a:latin typeface="Barlow"/>
                <a:ea typeface="Barlow"/>
                <a:cs typeface="Barlow"/>
                <a:sym typeface="Barlow"/>
              </a:rPr>
              <a:t>Right to leave and to return to one’s country; Right to a nationality</a:t>
            </a:r>
            <a:endParaRPr b="0" i="0" sz="1500" u="none" cap="none" strike="noStrike">
              <a:solidFill>
                <a:schemeClr val="dk1"/>
              </a:solidFill>
              <a:latin typeface="Barlow"/>
              <a:ea typeface="Barlow"/>
              <a:cs typeface="Barlow"/>
              <a:sym typeface="Barlow"/>
            </a:endParaRPr>
          </a:p>
          <a:p>
            <a:pPr indent="-323850" lvl="0" marL="457200" marR="0" rtl="0" algn="l">
              <a:lnSpc>
                <a:spcPct val="115000"/>
              </a:lnSpc>
              <a:spcBef>
                <a:spcPts val="0"/>
              </a:spcBef>
              <a:spcAft>
                <a:spcPts val="0"/>
              </a:spcAft>
              <a:buClr>
                <a:schemeClr val="dk1"/>
              </a:buClr>
              <a:buSzPts val="1500"/>
              <a:buFont typeface="Barlow"/>
              <a:buAutoNum type="arabicPeriod"/>
            </a:pPr>
            <a:r>
              <a:rPr b="0" i="0" lang="en" sz="1500" u="none" cap="none" strike="noStrike">
                <a:solidFill>
                  <a:schemeClr val="dk1"/>
                </a:solidFill>
                <a:latin typeface="Barlow"/>
                <a:ea typeface="Barlow"/>
                <a:cs typeface="Barlow"/>
                <a:sym typeface="Barlow"/>
              </a:rPr>
              <a:t>Right to work; Right to form recognised trade unions</a:t>
            </a:r>
            <a:endParaRPr b="0" i="0" sz="1500" u="none" cap="none" strike="noStrike">
              <a:solidFill>
                <a:schemeClr val="dk1"/>
              </a:solidFill>
              <a:latin typeface="Barlow"/>
              <a:ea typeface="Barlow"/>
              <a:cs typeface="Barlow"/>
              <a:sym typeface="Barlow"/>
            </a:endParaRPr>
          </a:p>
          <a:p>
            <a:pPr indent="-323850" lvl="0" marL="457200" marR="0" rtl="0" algn="l">
              <a:lnSpc>
                <a:spcPct val="115000"/>
              </a:lnSpc>
              <a:spcBef>
                <a:spcPts val="0"/>
              </a:spcBef>
              <a:spcAft>
                <a:spcPts val="0"/>
              </a:spcAft>
              <a:buClr>
                <a:schemeClr val="dk1"/>
              </a:buClr>
              <a:buSzPts val="1500"/>
              <a:buFont typeface="Barlow"/>
              <a:buAutoNum type="arabicPeriod"/>
            </a:pPr>
            <a:r>
              <a:rPr b="0" i="0" lang="en" sz="1500" u="none" cap="none" strike="noStrike">
                <a:solidFill>
                  <a:schemeClr val="dk1"/>
                </a:solidFill>
                <a:latin typeface="Barlow"/>
                <a:ea typeface="Barlow"/>
                <a:cs typeface="Barlow"/>
                <a:sym typeface="Barlow"/>
              </a:rPr>
              <a:t>Right to education; Right to freedom of opinion and expression </a:t>
            </a:r>
            <a:endParaRPr b="0" i="0" sz="1500" u="none" cap="none" strike="noStrike">
              <a:solidFill>
                <a:schemeClr val="dk1"/>
              </a:solidFill>
              <a:latin typeface="Barlow"/>
              <a:ea typeface="Barlow"/>
              <a:cs typeface="Barlow"/>
              <a:sym typeface="Barlow"/>
            </a:endParaRPr>
          </a:p>
          <a:p>
            <a:pPr indent="-323850" lvl="0" marL="457200" marR="0" rtl="0" algn="l">
              <a:lnSpc>
                <a:spcPct val="115000"/>
              </a:lnSpc>
              <a:spcBef>
                <a:spcPts val="0"/>
              </a:spcBef>
              <a:spcAft>
                <a:spcPts val="0"/>
              </a:spcAft>
              <a:buClr>
                <a:schemeClr val="dk1"/>
              </a:buClr>
              <a:buSzPts val="1500"/>
              <a:buFont typeface="Barlow"/>
              <a:buAutoNum type="arabicPeriod"/>
            </a:pPr>
            <a:r>
              <a:rPr b="0" i="0" lang="en" sz="1500" u="none" cap="none" strike="noStrike">
                <a:solidFill>
                  <a:schemeClr val="dk1"/>
                </a:solidFill>
                <a:latin typeface="Barlow"/>
                <a:ea typeface="Barlow"/>
                <a:cs typeface="Barlow"/>
                <a:sym typeface="Barlow"/>
              </a:rPr>
              <a:t>[no denial] Imposition on a racial group of living conditions calculated to cause its physical destruction in whole or in part </a:t>
            </a:r>
            <a:endParaRPr b="0" i="0" sz="1500" u="none" cap="none" strike="noStrike">
              <a:solidFill>
                <a:schemeClr val="dk1"/>
              </a:solidFill>
              <a:latin typeface="Barlow"/>
              <a:ea typeface="Barlow"/>
              <a:cs typeface="Barlow"/>
              <a:sym typeface="Barlow"/>
            </a:endParaRPr>
          </a:p>
          <a:p>
            <a:pPr indent="-323850" lvl="0" marL="457200" marR="0" rtl="0" algn="l">
              <a:lnSpc>
                <a:spcPct val="115000"/>
              </a:lnSpc>
              <a:spcBef>
                <a:spcPts val="0"/>
              </a:spcBef>
              <a:spcAft>
                <a:spcPts val="0"/>
              </a:spcAft>
              <a:buClr>
                <a:schemeClr val="dk1"/>
              </a:buClr>
              <a:buSzPts val="1500"/>
              <a:buFont typeface="Barlow"/>
              <a:buAutoNum type="arabicPeriod"/>
            </a:pPr>
            <a:r>
              <a:rPr b="0" i="0" lang="en" sz="1500" u="none" cap="none" strike="noStrike">
                <a:solidFill>
                  <a:schemeClr val="dk1"/>
                </a:solidFill>
                <a:latin typeface="Barlow"/>
                <a:ea typeface="Barlow"/>
                <a:cs typeface="Barlow"/>
                <a:sym typeface="Barlow"/>
              </a:rPr>
              <a:t>… [list goes on]</a:t>
            </a:r>
            <a:endParaRPr b="0" i="0" sz="1500" u="none" cap="none" strike="noStrike">
              <a:solidFill>
                <a:schemeClr val="dk1"/>
              </a:solidFill>
              <a:latin typeface="Barlow"/>
              <a:ea typeface="Barlow"/>
              <a:cs typeface="Barlow"/>
              <a:sym typeface="Barlow"/>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9" name="Shape 679"/>
        <p:cNvGrpSpPr/>
        <p:nvPr/>
      </p:nvGrpSpPr>
      <p:grpSpPr>
        <a:xfrm>
          <a:off x="0" y="0"/>
          <a:ext cx="0" cy="0"/>
          <a:chOff x="0" y="0"/>
          <a:chExt cx="0" cy="0"/>
        </a:xfrm>
      </p:grpSpPr>
      <p:sp>
        <p:nvSpPr>
          <p:cNvPr id="680" name="Google Shape;680;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3000">
                <a:latin typeface="Barlow Black"/>
                <a:ea typeface="Barlow Black"/>
                <a:cs typeface="Barlow Black"/>
                <a:sym typeface="Barlow Black"/>
              </a:rPr>
              <a:t>Discussion Activity </a:t>
            </a:r>
            <a:endParaRPr/>
          </a:p>
        </p:txBody>
      </p:sp>
      <p:sp>
        <p:nvSpPr>
          <p:cNvPr id="681" name="Google Shape;681;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solidFill>
                  <a:schemeClr val="dk1"/>
                </a:solidFill>
                <a:latin typeface="Barlow"/>
                <a:ea typeface="Barlow"/>
                <a:cs typeface="Barlow"/>
                <a:sym typeface="Barlow"/>
              </a:rPr>
              <a:t>As we saw, Zionist leaders have historically understood the Zionist project as colonial, and they have discussed it openly as a colonial/imperial project. Today, why do you think there is a tendency amongst Zionists to deny the colonial nature of the Israeli state project?</a:t>
            </a:r>
            <a:endParaRPr>
              <a:solidFill>
                <a:schemeClr val="dk1"/>
              </a:solidFill>
              <a:latin typeface="Barlow"/>
              <a:ea typeface="Barlow"/>
              <a:cs typeface="Barlow"/>
              <a:sym typeface="Barlow"/>
            </a:endParaRPr>
          </a:p>
          <a:p>
            <a:pPr indent="0" lvl="0" marL="0" rtl="0" algn="l">
              <a:lnSpc>
                <a:spcPct val="115000"/>
              </a:lnSpc>
              <a:spcBef>
                <a:spcPts val="1600"/>
              </a:spcBef>
              <a:spcAft>
                <a:spcPts val="0"/>
              </a:spcAft>
              <a:buSzPts val="1800"/>
              <a:buNone/>
            </a:pPr>
            <a:r>
              <a:rPr lang="en">
                <a:solidFill>
                  <a:schemeClr val="dk1"/>
                </a:solidFill>
                <a:latin typeface="Barlow"/>
                <a:ea typeface="Barlow"/>
                <a:cs typeface="Barlow"/>
                <a:sym typeface="Barlow"/>
              </a:rPr>
              <a:t> Why is it important that we assert our struggle as one specifically against colonialism? </a:t>
            </a:r>
            <a:endParaRPr>
              <a:solidFill>
                <a:schemeClr val="dk1"/>
              </a:solidFill>
              <a:latin typeface="Barlow"/>
              <a:ea typeface="Barlow"/>
              <a:cs typeface="Barlow"/>
              <a:sym typeface="Barlow"/>
            </a:endParaRPr>
          </a:p>
          <a:p>
            <a:pPr indent="0" lvl="0" marL="0" rtl="0" algn="l">
              <a:lnSpc>
                <a:spcPct val="115000"/>
              </a:lnSpc>
              <a:spcBef>
                <a:spcPts val="1600"/>
              </a:spcBef>
              <a:spcAft>
                <a:spcPts val="0"/>
              </a:spcAft>
              <a:buSzPts val="1800"/>
              <a:buNone/>
            </a:pPr>
            <a:r>
              <a:rPr lang="en">
                <a:solidFill>
                  <a:schemeClr val="dk1"/>
                </a:solidFill>
                <a:latin typeface="Barlow"/>
                <a:ea typeface="Barlow"/>
                <a:cs typeface="Barlow"/>
                <a:sym typeface="Barlow"/>
              </a:rPr>
              <a:t>How can we strategically do this in our own location or community?  </a:t>
            </a:r>
            <a:endParaRPr>
              <a:solidFill>
                <a:schemeClr val="dk1"/>
              </a:solidFill>
              <a:latin typeface="Barlow"/>
              <a:ea typeface="Barlow"/>
              <a:cs typeface="Barlow"/>
              <a:sym typeface="Barlow"/>
            </a:endParaRPr>
          </a:p>
          <a:p>
            <a:pPr indent="0" lvl="0" marL="0" rtl="0" algn="l">
              <a:lnSpc>
                <a:spcPct val="115000"/>
              </a:lnSpc>
              <a:spcBef>
                <a:spcPts val="1600"/>
              </a:spcBef>
              <a:spcAft>
                <a:spcPts val="0"/>
              </a:spcAft>
              <a:buSzPts val="1800"/>
              <a:buNone/>
            </a:pPr>
            <a:r>
              <a:t/>
            </a:r>
            <a:endParaRPr sz="1500">
              <a:solidFill>
                <a:schemeClr val="dk1"/>
              </a:solidFill>
              <a:latin typeface="Barlow"/>
              <a:ea typeface="Barlow"/>
              <a:cs typeface="Barlow"/>
              <a:sym typeface="Barlow"/>
            </a:endParaRPr>
          </a:p>
          <a:p>
            <a:pPr indent="0" lvl="0" marL="0" rtl="0" algn="l">
              <a:lnSpc>
                <a:spcPct val="115000"/>
              </a:lnSpc>
              <a:spcBef>
                <a:spcPts val="1600"/>
              </a:spcBef>
              <a:spcAft>
                <a:spcPts val="1600"/>
              </a:spcAft>
              <a:buSzPts val="1800"/>
              <a:buNone/>
            </a:pPr>
            <a:r>
              <a:t/>
            </a:r>
            <a:endParaRPr sz="1500">
              <a:solidFill>
                <a:schemeClr val="dk1"/>
              </a:solidFill>
              <a:latin typeface="Barlow"/>
              <a:ea typeface="Barlow"/>
              <a:cs typeface="Barlow"/>
              <a:sym typeface="Barlow"/>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217431"/>
        </a:solidFill>
      </p:bgPr>
    </p:bg>
    <p:spTree>
      <p:nvGrpSpPr>
        <p:cNvPr id="685" name="Shape 685"/>
        <p:cNvGrpSpPr/>
        <p:nvPr/>
      </p:nvGrpSpPr>
      <p:grpSpPr>
        <a:xfrm>
          <a:off x="0" y="0"/>
          <a:ext cx="0" cy="0"/>
          <a:chOff x="0" y="0"/>
          <a:chExt cx="0" cy="0"/>
        </a:xfrm>
      </p:grpSpPr>
      <p:sp>
        <p:nvSpPr>
          <p:cNvPr id="686" name="Google Shape;686;p31"/>
          <p:cNvSpPr txBox="1"/>
          <p:nvPr>
            <p:ph type="title"/>
          </p:nvPr>
        </p:nvSpPr>
        <p:spPr>
          <a:xfrm>
            <a:off x="4242600" y="2833650"/>
            <a:ext cx="4677000" cy="1414800"/>
          </a:xfrm>
          <a:prstGeom prst="rect">
            <a:avLst/>
          </a:prstGeom>
          <a:noFill/>
          <a:ln>
            <a:noFill/>
          </a:ln>
        </p:spPr>
        <p:txBody>
          <a:bodyPr anchorCtr="0" anchor="ctr" bIns="91425" lIns="91425" spcFirstLastPara="1" rIns="91425" wrap="square" tIns="91425">
            <a:noAutofit/>
          </a:bodyPr>
          <a:lstStyle/>
          <a:p>
            <a:pPr indent="0" lvl="0" marL="0" rtl="0" algn="l">
              <a:lnSpc>
                <a:spcPct val="75000"/>
              </a:lnSpc>
              <a:spcBef>
                <a:spcPts val="0"/>
              </a:spcBef>
              <a:spcAft>
                <a:spcPts val="0"/>
              </a:spcAft>
              <a:buSzPts val="3600"/>
              <a:buNone/>
            </a:pPr>
            <a:r>
              <a:rPr lang="en" sz="6000">
                <a:solidFill>
                  <a:srgbClr val="999999"/>
                </a:solidFill>
                <a:latin typeface="Barlow Black"/>
                <a:ea typeface="Barlow Black"/>
                <a:cs typeface="Barlow Black"/>
                <a:sym typeface="Barlow Black"/>
              </a:rPr>
              <a:t>HISTORICAL CONTEXT</a:t>
            </a:r>
            <a:endParaRPr sz="6000">
              <a:solidFill>
                <a:srgbClr val="999999"/>
              </a:solidFill>
              <a:latin typeface="Barlow Black"/>
              <a:ea typeface="Barlow Black"/>
              <a:cs typeface="Barlow Black"/>
              <a:sym typeface="Barlow Black"/>
            </a:endParaRPr>
          </a:p>
        </p:txBody>
      </p:sp>
      <p:pic>
        <p:nvPicPr>
          <p:cNvPr id="687" name="Google Shape;687;p31"/>
          <p:cNvPicPr preferRelativeResize="0"/>
          <p:nvPr/>
        </p:nvPicPr>
        <p:blipFill rotWithShape="1">
          <a:blip r:embed="rId3">
            <a:alphaModFix/>
          </a:blip>
          <a:srcRect b="0" l="0" r="0" t="0"/>
          <a:stretch/>
        </p:blipFill>
        <p:spPr>
          <a:xfrm>
            <a:off x="8183200" y="4397450"/>
            <a:ext cx="882025" cy="654300"/>
          </a:xfrm>
          <a:prstGeom prst="rect">
            <a:avLst/>
          </a:prstGeom>
          <a:noFill/>
          <a:ln>
            <a:noFill/>
          </a:ln>
        </p:spPr>
      </p:pic>
      <p:pic>
        <p:nvPicPr>
          <p:cNvPr id="688" name="Google Shape;688;p31"/>
          <p:cNvPicPr preferRelativeResize="0"/>
          <p:nvPr/>
        </p:nvPicPr>
        <p:blipFill rotWithShape="1">
          <a:blip r:embed="rId4">
            <a:alphaModFix/>
          </a:blip>
          <a:srcRect b="0" l="0" r="0" t="0"/>
          <a:stretch/>
        </p:blipFill>
        <p:spPr>
          <a:xfrm>
            <a:off x="340975" y="379425"/>
            <a:ext cx="3289900" cy="438464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692" name="Shape 692"/>
        <p:cNvGrpSpPr/>
        <p:nvPr/>
      </p:nvGrpSpPr>
      <p:grpSpPr>
        <a:xfrm>
          <a:off x="0" y="0"/>
          <a:ext cx="0" cy="0"/>
          <a:chOff x="0" y="0"/>
          <a:chExt cx="0" cy="0"/>
        </a:xfrm>
      </p:grpSpPr>
      <p:sp>
        <p:nvSpPr>
          <p:cNvPr id="693" name="Google Shape;693;p42"/>
          <p:cNvSpPr txBox="1"/>
          <p:nvPr/>
        </p:nvSpPr>
        <p:spPr>
          <a:xfrm>
            <a:off x="208075" y="4118625"/>
            <a:ext cx="3714300" cy="53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chemeClr val="dk1"/>
                </a:solidFill>
                <a:latin typeface="Barlow Black"/>
                <a:ea typeface="Barlow Black"/>
                <a:cs typeface="Barlow Black"/>
                <a:sym typeface="Barlow Black"/>
              </a:rPr>
              <a:t>FIRST INTIFADA</a:t>
            </a:r>
            <a:r>
              <a:rPr b="0" i="0" lang="en" sz="2300" u="none" cap="none" strike="noStrike">
                <a:solidFill>
                  <a:srgbClr val="999999"/>
                </a:solidFill>
                <a:latin typeface="Barlow Black"/>
                <a:ea typeface="Barlow Black"/>
                <a:cs typeface="Barlow Black"/>
                <a:sym typeface="Barlow Black"/>
              </a:rPr>
              <a:t>, 1987-1993</a:t>
            </a:r>
            <a:endParaRPr b="0" i="0" sz="2300" u="none" cap="none" strike="noStrike">
              <a:solidFill>
                <a:srgbClr val="999999"/>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999999"/>
              </a:solidFill>
              <a:latin typeface="Barlow Black"/>
              <a:ea typeface="Barlow Black"/>
              <a:cs typeface="Barlow Black"/>
              <a:sym typeface="Barlow Black"/>
            </a:endParaRPr>
          </a:p>
        </p:txBody>
      </p:sp>
      <p:pic>
        <p:nvPicPr>
          <p:cNvPr id="694" name="Google Shape;694;p42"/>
          <p:cNvPicPr preferRelativeResize="0"/>
          <p:nvPr/>
        </p:nvPicPr>
        <p:blipFill rotWithShape="1">
          <a:blip r:embed="rId4">
            <a:alphaModFix/>
          </a:blip>
          <a:srcRect b="19935" l="0" r="0" t="5453"/>
          <a:stretch/>
        </p:blipFill>
        <p:spPr>
          <a:xfrm>
            <a:off x="208074" y="707150"/>
            <a:ext cx="5905225" cy="2666350"/>
          </a:xfrm>
          <a:prstGeom prst="rect">
            <a:avLst/>
          </a:prstGeom>
          <a:noFill/>
          <a:ln>
            <a:noFill/>
          </a:ln>
        </p:spPr>
      </p:pic>
      <p:pic>
        <p:nvPicPr>
          <p:cNvPr id="695" name="Google Shape;695;p42"/>
          <p:cNvPicPr preferRelativeResize="0"/>
          <p:nvPr/>
        </p:nvPicPr>
        <p:blipFill rotWithShape="1">
          <a:blip r:embed="rId5">
            <a:alphaModFix/>
          </a:blip>
          <a:srcRect b="0" l="6660" r="8160" t="3892"/>
          <a:stretch/>
        </p:blipFill>
        <p:spPr>
          <a:xfrm>
            <a:off x="5816000" y="1039100"/>
            <a:ext cx="2849650" cy="40152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699" name="Shape 699"/>
        <p:cNvGrpSpPr/>
        <p:nvPr/>
      </p:nvGrpSpPr>
      <p:grpSpPr>
        <a:xfrm>
          <a:off x="0" y="0"/>
          <a:ext cx="0" cy="0"/>
          <a:chOff x="0" y="0"/>
          <a:chExt cx="0" cy="0"/>
        </a:xfrm>
      </p:grpSpPr>
      <p:sp>
        <p:nvSpPr>
          <p:cNvPr id="700" name="Google Shape;700;p43"/>
          <p:cNvSpPr txBox="1"/>
          <p:nvPr/>
        </p:nvSpPr>
        <p:spPr>
          <a:xfrm>
            <a:off x="208075" y="4190450"/>
            <a:ext cx="4173900" cy="55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chemeClr val="dk1"/>
                </a:solidFill>
                <a:latin typeface="Barlow Black"/>
                <a:ea typeface="Barlow Black"/>
                <a:cs typeface="Barlow Black"/>
                <a:sym typeface="Barlow Black"/>
              </a:rPr>
              <a:t>SECOND INTIFADA</a:t>
            </a:r>
            <a:r>
              <a:rPr b="0" i="0" lang="en" sz="2300" u="none" cap="none" strike="noStrike">
                <a:solidFill>
                  <a:srgbClr val="999999"/>
                </a:solidFill>
                <a:latin typeface="Barlow Black"/>
                <a:ea typeface="Barlow Black"/>
                <a:cs typeface="Barlow Black"/>
                <a:sym typeface="Barlow Black"/>
              </a:rPr>
              <a:t>, 2000-2005</a:t>
            </a:r>
            <a:endParaRPr b="0" i="0" sz="2300" u="none" cap="none" strike="noStrike">
              <a:solidFill>
                <a:srgbClr val="999999"/>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999999"/>
              </a:solidFill>
              <a:latin typeface="Barlow Black"/>
              <a:ea typeface="Barlow Black"/>
              <a:cs typeface="Barlow Black"/>
              <a:sym typeface="Barlow Black"/>
            </a:endParaRPr>
          </a:p>
        </p:txBody>
      </p:sp>
      <p:pic>
        <p:nvPicPr>
          <p:cNvPr id="701" name="Google Shape;701;p43"/>
          <p:cNvPicPr preferRelativeResize="0"/>
          <p:nvPr/>
        </p:nvPicPr>
        <p:blipFill rotWithShape="1">
          <a:blip r:embed="rId4">
            <a:alphaModFix/>
          </a:blip>
          <a:srcRect b="0" l="0" r="0" t="13418"/>
          <a:stretch/>
        </p:blipFill>
        <p:spPr>
          <a:xfrm>
            <a:off x="1840651" y="808131"/>
            <a:ext cx="5462700" cy="3310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705" name="Shape 705"/>
        <p:cNvGrpSpPr/>
        <p:nvPr/>
      </p:nvGrpSpPr>
      <p:grpSpPr>
        <a:xfrm>
          <a:off x="0" y="0"/>
          <a:ext cx="0" cy="0"/>
          <a:chOff x="0" y="0"/>
          <a:chExt cx="0" cy="0"/>
        </a:xfrm>
      </p:grpSpPr>
      <p:sp>
        <p:nvSpPr>
          <p:cNvPr id="706" name="Google Shape;706;p44"/>
          <p:cNvSpPr txBox="1"/>
          <p:nvPr/>
        </p:nvSpPr>
        <p:spPr>
          <a:xfrm>
            <a:off x="208075" y="4190450"/>
            <a:ext cx="5218200" cy="55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chemeClr val="dk1"/>
                </a:solidFill>
                <a:latin typeface="Barlow Black"/>
                <a:ea typeface="Barlow Black"/>
                <a:cs typeface="Barlow Black"/>
                <a:sym typeface="Barlow Black"/>
              </a:rPr>
              <a:t>GREAT MARCH OF RETURN</a:t>
            </a:r>
            <a:r>
              <a:rPr b="0" i="0" lang="en" sz="2300" u="none" cap="none" strike="noStrike">
                <a:solidFill>
                  <a:srgbClr val="999999"/>
                </a:solidFill>
                <a:latin typeface="Barlow Black"/>
                <a:ea typeface="Barlow Black"/>
                <a:cs typeface="Barlow Black"/>
                <a:sym typeface="Barlow Black"/>
              </a:rPr>
              <a:t>, 2018</a:t>
            </a:r>
            <a:endParaRPr b="0" i="0" sz="2300" u="none" cap="none" strike="noStrike">
              <a:solidFill>
                <a:srgbClr val="999999"/>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999999"/>
              </a:solidFill>
              <a:latin typeface="Barlow Black"/>
              <a:ea typeface="Barlow Black"/>
              <a:cs typeface="Barlow Black"/>
              <a:sym typeface="Barlow Black"/>
            </a:endParaRPr>
          </a:p>
        </p:txBody>
      </p:sp>
      <p:pic>
        <p:nvPicPr>
          <p:cNvPr id="707" name="Google Shape;707;p44"/>
          <p:cNvPicPr preferRelativeResize="0"/>
          <p:nvPr/>
        </p:nvPicPr>
        <p:blipFill rotWithShape="1">
          <a:blip r:embed="rId4">
            <a:alphaModFix/>
          </a:blip>
          <a:srcRect b="0" l="0" r="0" t="0"/>
          <a:stretch/>
        </p:blipFill>
        <p:spPr>
          <a:xfrm>
            <a:off x="292329" y="725195"/>
            <a:ext cx="4845400" cy="3223950"/>
          </a:xfrm>
          <a:prstGeom prst="rect">
            <a:avLst/>
          </a:prstGeom>
          <a:noFill/>
          <a:ln>
            <a:noFill/>
          </a:ln>
        </p:spPr>
      </p:pic>
      <p:pic>
        <p:nvPicPr>
          <p:cNvPr id="708" name="Google Shape;708;p44"/>
          <p:cNvPicPr preferRelativeResize="0"/>
          <p:nvPr/>
        </p:nvPicPr>
        <p:blipFill rotWithShape="1">
          <a:blip r:embed="rId5">
            <a:alphaModFix/>
          </a:blip>
          <a:srcRect b="0" l="0" r="0" t="0"/>
          <a:stretch/>
        </p:blipFill>
        <p:spPr>
          <a:xfrm>
            <a:off x="5179629" y="1103350"/>
            <a:ext cx="3701471" cy="246764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712" name="Shape 712"/>
        <p:cNvGrpSpPr/>
        <p:nvPr/>
      </p:nvGrpSpPr>
      <p:grpSpPr>
        <a:xfrm>
          <a:off x="0" y="0"/>
          <a:ext cx="0" cy="0"/>
          <a:chOff x="0" y="0"/>
          <a:chExt cx="0" cy="0"/>
        </a:xfrm>
      </p:grpSpPr>
      <p:sp>
        <p:nvSpPr>
          <p:cNvPr id="713" name="Google Shape;713;p45"/>
          <p:cNvSpPr txBox="1"/>
          <p:nvPr/>
        </p:nvSpPr>
        <p:spPr>
          <a:xfrm>
            <a:off x="208075" y="4190450"/>
            <a:ext cx="5218200" cy="55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chemeClr val="dk1"/>
                </a:solidFill>
                <a:latin typeface="Barlow Black"/>
                <a:ea typeface="Barlow Black"/>
                <a:cs typeface="Barlow Black"/>
                <a:sym typeface="Barlow Black"/>
              </a:rPr>
              <a:t>UNITY UPRISINGS</a:t>
            </a:r>
            <a:r>
              <a:rPr b="0" i="0" lang="en" sz="2300" u="none" cap="none" strike="noStrike">
                <a:solidFill>
                  <a:srgbClr val="999999"/>
                </a:solidFill>
                <a:latin typeface="Barlow Black"/>
                <a:ea typeface="Barlow Black"/>
                <a:cs typeface="Barlow Black"/>
                <a:sym typeface="Barlow Black"/>
              </a:rPr>
              <a:t>, 2021</a:t>
            </a:r>
            <a:endParaRPr b="0" i="0" sz="2300" u="none" cap="none" strike="noStrike">
              <a:solidFill>
                <a:srgbClr val="999999"/>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999999"/>
              </a:solidFill>
              <a:latin typeface="Barlow Black"/>
              <a:ea typeface="Barlow Black"/>
              <a:cs typeface="Barlow Black"/>
              <a:sym typeface="Barlow Black"/>
            </a:endParaRPr>
          </a:p>
        </p:txBody>
      </p:sp>
      <p:pic>
        <p:nvPicPr>
          <p:cNvPr id="714" name="Google Shape;714;p45"/>
          <p:cNvPicPr preferRelativeResize="0"/>
          <p:nvPr/>
        </p:nvPicPr>
        <p:blipFill rotWithShape="1">
          <a:blip r:embed="rId4">
            <a:alphaModFix/>
          </a:blip>
          <a:srcRect b="0" l="0" r="0" t="0"/>
          <a:stretch/>
        </p:blipFill>
        <p:spPr>
          <a:xfrm>
            <a:off x="152400" y="204775"/>
            <a:ext cx="5825631" cy="3885650"/>
          </a:xfrm>
          <a:prstGeom prst="rect">
            <a:avLst/>
          </a:prstGeom>
          <a:noFill/>
          <a:ln>
            <a:noFill/>
          </a:ln>
        </p:spPr>
      </p:pic>
      <p:pic>
        <p:nvPicPr>
          <p:cNvPr id="715" name="Google Shape;715;p45"/>
          <p:cNvPicPr preferRelativeResize="0"/>
          <p:nvPr/>
        </p:nvPicPr>
        <p:blipFill rotWithShape="1">
          <a:blip r:embed="rId5">
            <a:alphaModFix/>
          </a:blip>
          <a:srcRect b="0" l="0" r="0" t="0"/>
          <a:stretch/>
        </p:blipFill>
        <p:spPr>
          <a:xfrm>
            <a:off x="5669497" y="1600800"/>
            <a:ext cx="3140450" cy="31404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719" name="Shape 719"/>
        <p:cNvGrpSpPr/>
        <p:nvPr/>
      </p:nvGrpSpPr>
      <p:grpSpPr>
        <a:xfrm>
          <a:off x="0" y="0"/>
          <a:ext cx="0" cy="0"/>
          <a:chOff x="0" y="0"/>
          <a:chExt cx="0" cy="0"/>
        </a:xfrm>
      </p:grpSpPr>
      <p:sp>
        <p:nvSpPr>
          <p:cNvPr id="720" name="Google Shape;720;p47"/>
          <p:cNvSpPr txBox="1"/>
          <p:nvPr/>
        </p:nvSpPr>
        <p:spPr>
          <a:xfrm>
            <a:off x="367150" y="244200"/>
            <a:ext cx="6835800" cy="58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999999"/>
                </a:solidFill>
                <a:latin typeface="Barlow Black"/>
                <a:ea typeface="Barlow Black"/>
                <a:cs typeface="Barlow Black"/>
                <a:sym typeface="Barlow Black"/>
              </a:rPr>
              <a:t>THE MANY FACES OF </a:t>
            </a:r>
            <a:r>
              <a:rPr b="0" i="0" lang="en" sz="3000" u="none" cap="none" strike="noStrike">
                <a:solidFill>
                  <a:schemeClr val="dk1"/>
                </a:solidFill>
                <a:latin typeface="Barlow Black"/>
                <a:ea typeface="Barlow Black"/>
                <a:cs typeface="Barlow Black"/>
                <a:sym typeface="Barlow Black"/>
              </a:rPr>
              <a:t>ZIONIST SETTLER COLONIALISM</a:t>
            </a:r>
            <a:endParaRPr b="0" i="0" sz="3000" u="none" cap="none" strike="noStrike">
              <a:solidFill>
                <a:schemeClr val="dk1"/>
              </a:solidFill>
              <a:latin typeface="Barlow Black"/>
              <a:ea typeface="Barlow Black"/>
              <a:cs typeface="Barlow Black"/>
              <a:sym typeface="Barlow Black"/>
            </a:endParaRPr>
          </a:p>
        </p:txBody>
      </p:sp>
      <p:sp>
        <p:nvSpPr>
          <p:cNvPr id="721" name="Google Shape;721;p47"/>
          <p:cNvSpPr txBox="1"/>
          <p:nvPr/>
        </p:nvSpPr>
        <p:spPr>
          <a:xfrm>
            <a:off x="324950" y="1422175"/>
            <a:ext cx="3774600" cy="373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Barlow"/>
                <a:ea typeface="Barlow"/>
                <a:cs typeface="Barlow"/>
                <a:sym typeface="Barlow"/>
              </a:rPr>
              <a:t>‘48 PALESTINE</a:t>
            </a:r>
            <a:r>
              <a:rPr b="0" i="0" lang="en" sz="1800" u="none" cap="none" strike="noStrike">
                <a:solidFill>
                  <a:schemeClr val="dk1"/>
                </a:solidFill>
                <a:latin typeface="Barlow"/>
                <a:ea typeface="Barlow"/>
                <a:cs typeface="Barlow"/>
                <a:sym typeface="Barlow"/>
              </a:rPr>
              <a:t>:</a:t>
            </a:r>
            <a:r>
              <a:rPr b="0" i="0" lang="en" sz="1800" u="none" cap="none" strike="noStrike">
                <a:solidFill>
                  <a:srgbClr val="737373"/>
                </a:solidFill>
                <a:latin typeface="Barlow"/>
                <a:ea typeface="Barlow"/>
                <a:cs typeface="Barlow"/>
                <a:sym typeface="Barlow"/>
              </a:rPr>
              <a:t> legalized discrimination, forced assimilation, “enemy within”, ghettos, poverty; until 1966, under martial law</a:t>
            </a:r>
            <a:endParaRPr b="0" i="0" sz="1800" u="none" cap="none" strike="noStrike">
              <a:solidFill>
                <a:srgbClr val="737373"/>
              </a:solidFill>
              <a:latin typeface="Barlow"/>
              <a:ea typeface="Barlow"/>
              <a:cs typeface="Barlow"/>
              <a:sym typeface="Barlow"/>
            </a:endParaRPr>
          </a:p>
          <a:p>
            <a:pPr indent="0" lvl="0" marL="0" marR="0" rtl="0" algn="l">
              <a:lnSpc>
                <a:spcPct val="100000"/>
              </a:lnSpc>
              <a:spcBef>
                <a:spcPts val="1600"/>
              </a:spcBef>
              <a:spcAft>
                <a:spcPts val="0"/>
              </a:spcAft>
              <a:buClr>
                <a:srgbClr val="000000"/>
              </a:buClr>
              <a:buSzPts val="1800"/>
              <a:buFont typeface="Arial"/>
              <a:buNone/>
            </a:pPr>
            <a:r>
              <a:rPr b="1" i="0" lang="en" sz="1800" u="none" cap="none" strike="noStrike">
                <a:solidFill>
                  <a:schemeClr val="dk1"/>
                </a:solidFill>
                <a:latin typeface="Barlow"/>
                <a:ea typeface="Barlow"/>
                <a:cs typeface="Barlow"/>
                <a:sym typeface="Barlow"/>
              </a:rPr>
              <a:t>WEST BANK: </a:t>
            </a:r>
            <a:r>
              <a:rPr b="0" i="0" lang="en" sz="1800" u="none" cap="none" strike="noStrike">
                <a:solidFill>
                  <a:srgbClr val="737373"/>
                </a:solidFill>
                <a:latin typeface="Barlow"/>
                <a:ea typeface="Barlow"/>
                <a:cs typeface="Barlow"/>
                <a:sym typeface="Barlow"/>
              </a:rPr>
              <a:t>control of movement, land confiscation, annexation wall, settler violence, restrictions on construction, home demolitions, collective punishment</a:t>
            </a:r>
            <a:endParaRPr b="0" i="0" sz="1800" u="none" cap="none" strike="noStrike">
              <a:solidFill>
                <a:srgbClr val="737373"/>
              </a:solidFill>
              <a:latin typeface="Barlow"/>
              <a:ea typeface="Barlow"/>
              <a:cs typeface="Barlow"/>
              <a:sym typeface="Barlow"/>
            </a:endParaRPr>
          </a:p>
          <a:p>
            <a:pPr indent="0" lvl="0" marL="0" marR="0" rtl="0" algn="l">
              <a:lnSpc>
                <a:spcPct val="100000"/>
              </a:lnSpc>
              <a:spcBef>
                <a:spcPts val="1600"/>
              </a:spcBef>
              <a:spcAft>
                <a:spcPts val="1600"/>
              </a:spcAft>
              <a:buClr>
                <a:srgbClr val="000000"/>
              </a:buClr>
              <a:buSzPts val="1800"/>
              <a:buFont typeface="Arial"/>
              <a:buNone/>
            </a:pPr>
            <a:r>
              <a:t/>
            </a:r>
            <a:endParaRPr b="0" i="0" sz="1800" u="none" cap="none" strike="noStrike">
              <a:solidFill>
                <a:srgbClr val="737373"/>
              </a:solidFill>
              <a:latin typeface="Barlow"/>
              <a:ea typeface="Barlow"/>
              <a:cs typeface="Barlow"/>
              <a:sym typeface="Barlow"/>
            </a:endParaRPr>
          </a:p>
        </p:txBody>
      </p:sp>
      <p:sp>
        <p:nvSpPr>
          <p:cNvPr id="722" name="Google Shape;722;p47"/>
          <p:cNvSpPr txBox="1"/>
          <p:nvPr/>
        </p:nvSpPr>
        <p:spPr>
          <a:xfrm>
            <a:off x="4304850" y="1181250"/>
            <a:ext cx="3774600" cy="373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 sz="1800" u="none" cap="none" strike="noStrike">
                <a:solidFill>
                  <a:schemeClr val="dk1"/>
                </a:solidFill>
                <a:latin typeface="Barlow"/>
                <a:ea typeface="Barlow"/>
                <a:cs typeface="Barlow"/>
                <a:sym typeface="Barlow"/>
              </a:rPr>
              <a:t>GAZA:</a:t>
            </a:r>
            <a:r>
              <a:rPr b="0" i="0" lang="en" sz="1800" u="none" cap="none" strike="noStrike">
                <a:solidFill>
                  <a:schemeClr val="dk1"/>
                </a:solidFill>
                <a:latin typeface="Barlow"/>
                <a:ea typeface="Barlow"/>
                <a:cs typeface="Barlow"/>
                <a:sym typeface="Barlow"/>
              </a:rPr>
              <a:t> </a:t>
            </a:r>
            <a:r>
              <a:rPr b="0" i="0" lang="en" sz="1800" u="none" cap="none" strike="noStrike">
                <a:solidFill>
                  <a:srgbClr val="737373"/>
                </a:solidFill>
                <a:latin typeface="Barlow"/>
                <a:ea typeface="Barlow"/>
                <a:cs typeface="Barlow"/>
                <a:sym typeface="Barlow"/>
              </a:rPr>
              <a:t>punitive 16 year siege by land, water, and air; restriction of food, electricity, water, construction materials; regular genocidal air strikes</a:t>
            </a:r>
            <a:endParaRPr b="0" i="0" sz="1800" u="none" cap="none" strike="noStrike">
              <a:solidFill>
                <a:srgbClr val="737373"/>
              </a:solidFill>
              <a:latin typeface="Barlow"/>
              <a:ea typeface="Barlow"/>
              <a:cs typeface="Barlow"/>
              <a:sym typeface="Barlow"/>
            </a:endParaRPr>
          </a:p>
          <a:p>
            <a:pPr indent="0" lvl="0" marL="0" marR="0" rtl="0" algn="l">
              <a:lnSpc>
                <a:spcPct val="100000"/>
              </a:lnSpc>
              <a:spcBef>
                <a:spcPts val="1600"/>
              </a:spcBef>
              <a:spcAft>
                <a:spcPts val="0"/>
              </a:spcAft>
              <a:buClr>
                <a:srgbClr val="000000"/>
              </a:buClr>
              <a:buSzPts val="1800"/>
              <a:buFont typeface="Arial"/>
              <a:buNone/>
            </a:pPr>
            <a:r>
              <a:rPr b="1" i="0" lang="en" sz="1800" u="none" cap="none" strike="noStrike">
                <a:solidFill>
                  <a:schemeClr val="dk1"/>
                </a:solidFill>
                <a:latin typeface="Barlow"/>
                <a:ea typeface="Barlow"/>
                <a:cs typeface="Barlow"/>
                <a:sym typeface="Barlow"/>
              </a:rPr>
              <a:t>REFUGEES</a:t>
            </a:r>
            <a:r>
              <a:rPr b="0" i="0" lang="en" sz="1800" u="none" cap="none" strike="noStrike">
                <a:solidFill>
                  <a:schemeClr val="dk1"/>
                </a:solidFill>
                <a:latin typeface="Barlow"/>
                <a:ea typeface="Barlow"/>
                <a:cs typeface="Barlow"/>
                <a:sym typeface="Barlow"/>
              </a:rPr>
              <a:t>:</a:t>
            </a:r>
            <a:r>
              <a:rPr b="0" i="0" lang="en" sz="1800" u="none" cap="none" strike="noStrike">
                <a:solidFill>
                  <a:srgbClr val="737373"/>
                </a:solidFill>
                <a:latin typeface="Barlow"/>
                <a:ea typeface="Barlow"/>
                <a:cs typeface="Barlow"/>
                <a:sym typeface="Barlow"/>
              </a:rPr>
              <a:t> continued refusal of right of return; attempts to dissolve refugee “problem” (Deal of the Century)</a:t>
            </a:r>
            <a:endParaRPr b="0" i="0" sz="1800" u="none" cap="none" strike="noStrike">
              <a:solidFill>
                <a:srgbClr val="737373"/>
              </a:solidFill>
              <a:latin typeface="Barlow"/>
              <a:ea typeface="Barlow"/>
              <a:cs typeface="Barlow"/>
              <a:sym typeface="Barlow"/>
            </a:endParaRPr>
          </a:p>
          <a:p>
            <a:pPr indent="0" lvl="0" marL="0" marR="0" rtl="0" algn="l">
              <a:lnSpc>
                <a:spcPct val="100000"/>
              </a:lnSpc>
              <a:spcBef>
                <a:spcPts val="1600"/>
              </a:spcBef>
              <a:spcAft>
                <a:spcPts val="0"/>
              </a:spcAft>
              <a:buClr>
                <a:srgbClr val="000000"/>
              </a:buClr>
              <a:buSzPts val="1800"/>
              <a:buFont typeface="Arial"/>
              <a:buNone/>
            </a:pPr>
            <a:r>
              <a:rPr b="1" i="0" lang="en" sz="1800" u="none" cap="none" strike="noStrike">
                <a:solidFill>
                  <a:schemeClr val="dk1"/>
                </a:solidFill>
                <a:latin typeface="Barlow"/>
                <a:ea typeface="Barlow"/>
                <a:cs typeface="Barlow"/>
                <a:sym typeface="Barlow"/>
              </a:rPr>
              <a:t>DIASPORA: </a:t>
            </a:r>
            <a:r>
              <a:rPr b="0" i="0" lang="en" sz="1800" u="none" cap="none" strike="noStrike">
                <a:solidFill>
                  <a:srgbClr val="737373"/>
                </a:solidFill>
                <a:latin typeface="Barlow"/>
                <a:ea typeface="Barlow"/>
                <a:cs typeface="Barlow"/>
                <a:sym typeface="Barlow"/>
              </a:rPr>
              <a:t>restrictions on right to protest, doxxing, threats, anti-Arab racism &amp; Islamophobia</a:t>
            </a:r>
            <a:endParaRPr b="0" i="0" sz="1800" u="none" cap="none" strike="noStrike">
              <a:solidFill>
                <a:srgbClr val="737373"/>
              </a:solidFill>
              <a:latin typeface="Barlow"/>
              <a:ea typeface="Barlow"/>
              <a:cs typeface="Barlow"/>
              <a:sym typeface="Barlow"/>
            </a:endParaRPr>
          </a:p>
          <a:p>
            <a:pPr indent="0" lvl="0" marL="0" marR="0" rtl="0" algn="l">
              <a:lnSpc>
                <a:spcPct val="100000"/>
              </a:lnSpc>
              <a:spcBef>
                <a:spcPts val="1600"/>
              </a:spcBef>
              <a:spcAft>
                <a:spcPts val="0"/>
              </a:spcAft>
              <a:buClr>
                <a:srgbClr val="000000"/>
              </a:buClr>
              <a:buSzPts val="1800"/>
              <a:buFont typeface="Arial"/>
              <a:buNone/>
            </a:pPr>
            <a:r>
              <a:t/>
            </a:r>
            <a:endParaRPr b="0" i="0" sz="1800" u="none" cap="none" strike="noStrike">
              <a:solidFill>
                <a:srgbClr val="737373"/>
              </a:solidFill>
              <a:latin typeface="Barlow"/>
              <a:ea typeface="Barlow"/>
              <a:cs typeface="Barlow"/>
              <a:sym typeface="Barlow"/>
            </a:endParaRPr>
          </a:p>
          <a:p>
            <a:pPr indent="0" lvl="0" marL="0" marR="0" rtl="0" algn="l">
              <a:lnSpc>
                <a:spcPct val="100000"/>
              </a:lnSpc>
              <a:spcBef>
                <a:spcPts val="1600"/>
              </a:spcBef>
              <a:spcAft>
                <a:spcPts val="1600"/>
              </a:spcAft>
              <a:buClr>
                <a:srgbClr val="000000"/>
              </a:buClr>
              <a:buSzPts val="1800"/>
              <a:buFont typeface="Arial"/>
              <a:buNone/>
            </a:pPr>
            <a:r>
              <a:t/>
            </a:r>
            <a:endParaRPr b="0" i="0" sz="1800" u="none" cap="none" strike="noStrike">
              <a:solidFill>
                <a:srgbClr val="737373"/>
              </a:solidFill>
              <a:latin typeface="Barlow"/>
              <a:ea typeface="Barlow"/>
              <a:cs typeface="Barlow"/>
              <a:sym typeface="Barlow"/>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726" name="Shape 726"/>
        <p:cNvGrpSpPr/>
        <p:nvPr/>
      </p:nvGrpSpPr>
      <p:grpSpPr>
        <a:xfrm>
          <a:off x="0" y="0"/>
          <a:ext cx="0" cy="0"/>
          <a:chOff x="0" y="0"/>
          <a:chExt cx="0" cy="0"/>
        </a:xfrm>
      </p:grpSpPr>
      <p:sp>
        <p:nvSpPr>
          <p:cNvPr id="727" name="Google Shape;727;p48"/>
          <p:cNvSpPr txBox="1"/>
          <p:nvPr/>
        </p:nvSpPr>
        <p:spPr>
          <a:xfrm>
            <a:off x="367150" y="244200"/>
            <a:ext cx="6835800" cy="58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999999"/>
                </a:solidFill>
                <a:latin typeface="Barlow Black"/>
                <a:ea typeface="Barlow Black"/>
                <a:cs typeface="Barlow Black"/>
                <a:sym typeface="Barlow Black"/>
              </a:rPr>
              <a:t>INFRASTRUCTURE OF </a:t>
            </a:r>
            <a:r>
              <a:rPr b="0" i="0" lang="en" sz="3000" u="none" cap="none" strike="noStrike">
                <a:solidFill>
                  <a:schemeClr val="dk1"/>
                </a:solidFill>
                <a:latin typeface="Barlow Black"/>
                <a:ea typeface="Barlow Black"/>
                <a:cs typeface="Barlow Black"/>
                <a:sym typeface="Barlow Black"/>
              </a:rPr>
              <a:t>OCCUPATION</a:t>
            </a:r>
            <a:endParaRPr b="0" i="0" sz="3000" u="none" cap="none" strike="noStrike">
              <a:solidFill>
                <a:schemeClr val="dk1"/>
              </a:solidFill>
              <a:latin typeface="Barlow Black"/>
              <a:ea typeface="Barlow Black"/>
              <a:cs typeface="Barlow Black"/>
              <a:sym typeface="Barlow Black"/>
            </a:endParaRPr>
          </a:p>
        </p:txBody>
      </p:sp>
      <p:pic>
        <p:nvPicPr>
          <p:cNvPr id="728" name="Google Shape;728;p48"/>
          <p:cNvPicPr preferRelativeResize="0"/>
          <p:nvPr/>
        </p:nvPicPr>
        <p:blipFill rotWithShape="1">
          <a:blip r:embed="rId4">
            <a:alphaModFix/>
          </a:blip>
          <a:srcRect b="0" l="0" r="0" t="0"/>
          <a:stretch/>
        </p:blipFill>
        <p:spPr>
          <a:xfrm>
            <a:off x="367150" y="1006388"/>
            <a:ext cx="5081201" cy="3130725"/>
          </a:xfrm>
          <a:prstGeom prst="rect">
            <a:avLst/>
          </a:prstGeom>
          <a:noFill/>
          <a:ln>
            <a:noFill/>
          </a:ln>
        </p:spPr>
      </p:pic>
      <p:sp>
        <p:nvSpPr>
          <p:cNvPr id="729" name="Google Shape;729;p48"/>
          <p:cNvSpPr txBox="1"/>
          <p:nvPr/>
        </p:nvSpPr>
        <p:spPr>
          <a:xfrm>
            <a:off x="5448350" y="1091400"/>
            <a:ext cx="3001200" cy="296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Barlow"/>
                <a:ea typeface="Barlow"/>
                <a:cs typeface="Barlow"/>
                <a:sym typeface="Barlow"/>
              </a:rPr>
              <a:t>CHECKPOINTS</a:t>
            </a:r>
            <a:r>
              <a:rPr b="0" i="0" lang="en" sz="1800" u="none" cap="none" strike="noStrike">
                <a:solidFill>
                  <a:schemeClr val="dk1"/>
                </a:solidFill>
                <a:latin typeface="Barlow"/>
                <a:ea typeface="Barlow"/>
                <a:cs typeface="Barlow"/>
                <a:sym typeface="Barlow"/>
              </a:rPr>
              <a:t>:</a:t>
            </a:r>
            <a:r>
              <a:rPr b="0" i="0" lang="en" sz="1800" u="none" cap="none" strike="noStrike">
                <a:solidFill>
                  <a:srgbClr val="737373"/>
                </a:solidFill>
                <a:latin typeface="Barlow"/>
                <a:ea typeface="Barlow"/>
                <a:cs typeface="Barlow"/>
                <a:sym typeface="Barlow"/>
              </a:rPr>
              <a:t> control Palestinian life, freedom of movement</a:t>
            </a:r>
            <a:endParaRPr b="0" i="0" sz="1800" u="none" cap="none" strike="noStrike">
              <a:solidFill>
                <a:srgbClr val="737373"/>
              </a:solidFill>
              <a:latin typeface="Barlow"/>
              <a:ea typeface="Barlow"/>
              <a:cs typeface="Barlow"/>
              <a:sym typeface="Barlow"/>
            </a:endParaRPr>
          </a:p>
          <a:p>
            <a:pPr indent="0" lvl="0" marL="0" marR="0" rtl="0" algn="l">
              <a:lnSpc>
                <a:spcPct val="100000"/>
              </a:lnSpc>
              <a:spcBef>
                <a:spcPts val="1600"/>
              </a:spcBef>
              <a:spcAft>
                <a:spcPts val="0"/>
              </a:spcAft>
              <a:buClr>
                <a:srgbClr val="000000"/>
              </a:buClr>
              <a:buSzPts val="1800"/>
              <a:buFont typeface="Arial"/>
              <a:buNone/>
            </a:pPr>
            <a:r>
              <a:rPr b="1" i="0" lang="en" sz="1800" u="none" cap="none" strike="noStrike">
                <a:solidFill>
                  <a:schemeClr val="dk1"/>
                </a:solidFill>
                <a:latin typeface="Barlow"/>
                <a:ea typeface="Barlow"/>
                <a:cs typeface="Barlow"/>
                <a:sym typeface="Barlow"/>
              </a:rPr>
              <a:t>SETTLEMENTS: </a:t>
            </a:r>
            <a:r>
              <a:rPr b="0" i="0" lang="en" sz="1800" u="none" cap="none" strike="noStrike">
                <a:solidFill>
                  <a:srgbClr val="737373"/>
                </a:solidFill>
                <a:latin typeface="Barlow"/>
                <a:ea typeface="Barlow"/>
                <a:cs typeface="Barlow"/>
                <a:sym typeface="Barlow"/>
              </a:rPr>
              <a:t>confiscation of land and settler violence</a:t>
            </a:r>
            <a:endParaRPr b="0" i="0" sz="1800" u="none" cap="none" strike="noStrike">
              <a:solidFill>
                <a:srgbClr val="737373"/>
              </a:solidFill>
              <a:latin typeface="Barlow"/>
              <a:ea typeface="Barlow"/>
              <a:cs typeface="Barlow"/>
              <a:sym typeface="Barlow"/>
            </a:endParaRPr>
          </a:p>
          <a:p>
            <a:pPr indent="0" lvl="0" marL="0" marR="0" rtl="0" algn="l">
              <a:lnSpc>
                <a:spcPct val="100000"/>
              </a:lnSpc>
              <a:spcBef>
                <a:spcPts val="1600"/>
              </a:spcBef>
              <a:spcAft>
                <a:spcPts val="0"/>
              </a:spcAft>
              <a:buClr>
                <a:srgbClr val="000000"/>
              </a:buClr>
              <a:buSzPts val="1800"/>
              <a:buFont typeface="Arial"/>
              <a:buNone/>
            </a:pPr>
            <a:r>
              <a:rPr b="1" i="0" lang="en" sz="1800" u="none" cap="none" strike="noStrike">
                <a:solidFill>
                  <a:schemeClr val="dk1"/>
                </a:solidFill>
                <a:latin typeface="Barlow"/>
                <a:ea typeface="Barlow"/>
                <a:cs typeface="Barlow"/>
                <a:sym typeface="Barlow"/>
              </a:rPr>
              <a:t>WALL:</a:t>
            </a:r>
            <a:r>
              <a:rPr b="0" i="0" lang="en" sz="1800" u="none" cap="none" strike="noStrike">
                <a:solidFill>
                  <a:schemeClr val="dk1"/>
                </a:solidFill>
                <a:latin typeface="Barlow"/>
                <a:ea typeface="Barlow"/>
                <a:cs typeface="Barlow"/>
                <a:sym typeface="Barlow"/>
              </a:rPr>
              <a:t> </a:t>
            </a:r>
            <a:r>
              <a:rPr b="0" i="0" lang="en" sz="1800" u="none" cap="none" strike="noStrike">
                <a:solidFill>
                  <a:srgbClr val="737373"/>
                </a:solidFill>
                <a:latin typeface="Barlow"/>
                <a:ea typeface="Barlow"/>
                <a:cs typeface="Barlow"/>
                <a:sym typeface="Barlow"/>
              </a:rPr>
              <a:t>fragmentation, limits freedom of movement, land confiscation</a:t>
            </a:r>
            <a:endParaRPr b="0" i="0" sz="1800" u="none" cap="none" strike="noStrike">
              <a:solidFill>
                <a:srgbClr val="737373"/>
              </a:solidFill>
              <a:latin typeface="Barlow"/>
              <a:ea typeface="Barlow"/>
              <a:cs typeface="Barlow"/>
              <a:sym typeface="Barlow"/>
            </a:endParaRPr>
          </a:p>
          <a:p>
            <a:pPr indent="0" lvl="0" marL="0" marR="0" rtl="0" algn="l">
              <a:lnSpc>
                <a:spcPct val="100000"/>
              </a:lnSpc>
              <a:spcBef>
                <a:spcPts val="1600"/>
              </a:spcBef>
              <a:spcAft>
                <a:spcPts val="0"/>
              </a:spcAft>
              <a:buClr>
                <a:srgbClr val="000000"/>
              </a:buClr>
              <a:buSzPts val="1800"/>
              <a:buFont typeface="Arial"/>
              <a:buNone/>
            </a:pPr>
            <a:r>
              <a:t/>
            </a:r>
            <a:endParaRPr b="0" i="0" sz="1800" u="none" cap="none" strike="noStrike">
              <a:solidFill>
                <a:srgbClr val="737373"/>
              </a:solidFill>
              <a:latin typeface="Barlow"/>
              <a:ea typeface="Barlow"/>
              <a:cs typeface="Barlow"/>
              <a:sym typeface="Barlow"/>
            </a:endParaRPr>
          </a:p>
          <a:p>
            <a:pPr indent="0" lvl="0" marL="0" marR="0" rtl="0" algn="l">
              <a:lnSpc>
                <a:spcPct val="100000"/>
              </a:lnSpc>
              <a:spcBef>
                <a:spcPts val="1600"/>
              </a:spcBef>
              <a:spcAft>
                <a:spcPts val="1600"/>
              </a:spcAft>
              <a:buClr>
                <a:srgbClr val="000000"/>
              </a:buClr>
              <a:buSzPts val="1800"/>
              <a:buFont typeface="Arial"/>
              <a:buNone/>
            </a:pPr>
            <a:r>
              <a:t/>
            </a:r>
            <a:endParaRPr b="0" i="0" sz="1800" u="none" cap="none" strike="noStrike">
              <a:solidFill>
                <a:srgbClr val="737373"/>
              </a:solidFill>
              <a:latin typeface="Barlow"/>
              <a:ea typeface="Barlow"/>
              <a:cs typeface="Barlow"/>
              <a:sym typeface="Barlow"/>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733" name="Shape 733"/>
        <p:cNvGrpSpPr/>
        <p:nvPr/>
      </p:nvGrpSpPr>
      <p:grpSpPr>
        <a:xfrm>
          <a:off x="0" y="0"/>
          <a:ext cx="0" cy="0"/>
          <a:chOff x="0" y="0"/>
          <a:chExt cx="0" cy="0"/>
        </a:xfrm>
      </p:grpSpPr>
      <p:sp>
        <p:nvSpPr>
          <p:cNvPr id="734" name="Google Shape;734;p49"/>
          <p:cNvSpPr txBox="1"/>
          <p:nvPr/>
        </p:nvSpPr>
        <p:spPr>
          <a:xfrm>
            <a:off x="367150" y="4481400"/>
            <a:ext cx="2937300" cy="58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999999"/>
                </a:solidFill>
                <a:latin typeface="Barlow Black"/>
                <a:ea typeface="Barlow Black"/>
                <a:cs typeface="Barlow Black"/>
                <a:sym typeface="Barlow Black"/>
              </a:rPr>
              <a:t>CHECKPOINTS</a:t>
            </a:r>
            <a:endParaRPr b="0" i="0" sz="3000" u="none" cap="none" strike="noStrike">
              <a:solidFill>
                <a:srgbClr val="999999"/>
              </a:solidFill>
              <a:latin typeface="Barlow Black"/>
              <a:ea typeface="Barlow Black"/>
              <a:cs typeface="Barlow Black"/>
              <a:sym typeface="Barlow Black"/>
            </a:endParaRPr>
          </a:p>
        </p:txBody>
      </p:sp>
      <p:pic>
        <p:nvPicPr>
          <p:cNvPr id="735" name="Google Shape;735;p49"/>
          <p:cNvPicPr preferRelativeResize="0"/>
          <p:nvPr/>
        </p:nvPicPr>
        <p:blipFill rotWithShape="1">
          <a:blip r:embed="rId4">
            <a:alphaModFix/>
          </a:blip>
          <a:srcRect b="0" l="0" r="0" t="0"/>
          <a:stretch/>
        </p:blipFill>
        <p:spPr>
          <a:xfrm>
            <a:off x="70300" y="1422000"/>
            <a:ext cx="4377927" cy="3059400"/>
          </a:xfrm>
          <a:prstGeom prst="rect">
            <a:avLst/>
          </a:prstGeom>
          <a:noFill/>
          <a:ln>
            <a:noFill/>
          </a:ln>
        </p:spPr>
      </p:pic>
      <p:pic>
        <p:nvPicPr>
          <p:cNvPr id="736" name="Google Shape;736;p49"/>
          <p:cNvPicPr preferRelativeResize="0"/>
          <p:nvPr/>
        </p:nvPicPr>
        <p:blipFill rotWithShape="1">
          <a:blip r:embed="rId5">
            <a:alphaModFix/>
          </a:blip>
          <a:srcRect b="0" l="0" r="0" t="0"/>
          <a:stretch/>
        </p:blipFill>
        <p:spPr>
          <a:xfrm>
            <a:off x="2339550" y="0"/>
            <a:ext cx="4793051" cy="3059400"/>
          </a:xfrm>
          <a:prstGeom prst="rect">
            <a:avLst/>
          </a:prstGeom>
          <a:noFill/>
          <a:ln>
            <a:noFill/>
          </a:ln>
        </p:spPr>
      </p:pic>
      <p:pic>
        <p:nvPicPr>
          <p:cNvPr id="737" name="Google Shape;737;p49"/>
          <p:cNvPicPr preferRelativeResize="0"/>
          <p:nvPr/>
        </p:nvPicPr>
        <p:blipFill rotWithShape="1">
          <a:blip r:embed="rId6">
            <a:alphaModFix/>
          </a:blip>
          <a:srcRect b="0" l="0" r="0" t="0"/>
          <a:stretch/>
        </p:blipFill>
        <p:spPr>
          <a:xfrm>
            <a:off x="6561125" y="178650"/>
            <a:ext cx="2458500" cy="4786200"/>
          </a:xfrm>
          <a:prstGeom prst="rect">
            <a:avLst/>
          </a:prstGeom>
          <a:noFill/>
          <a:ln cap="flat" cmpd="sng" w="19050">
            <a:solidFill>
              <a:srgbClr val="FFFFB3"/>
            </a:solidFill>
            <a:prstDash val="solid"/>
            <a:miter lim="8000"/>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266e0656619_0_675"/>
          <p:cNvSpPr txBox="1"/>
          <p:nvPr/>
        </p:nvSpPr>
        <p:spPr>
          <a:xfrm>
            <a:off x="1788175" y="4379525"/>
            <a:ext cx="1270500" cy="5541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3000">
                <a:solidFill>
                  <a:srgbClr val="93C47D"/>
                </a:solidFill>
                <a:latin typeface="Lexend SemiBold"/>
                <a:ea typeface="Lexend SemiBold"/>
                <a:cs typeface="Lexend SemiBold"/>
                <a:sym typeface="Lexend SemiBold"/>
              </a:rPr>
              <a:t>1948</a:t>
            </a:r>
            <a:endParaRPr sz="3000">
              <a:solidFill>
                <a:schemeClr val="lt1"/>
              </a:solidFill>
              <a:latin typeface="Lexend Light"/>
              <a:ea typeface="Lexend Light"/>
              <a:cs typeface="Lexend Light"/>
              <a:sym typeface="Lexend Light"/>
            </a:endParaRPr>
          </a:p>
        </p:txBody>
      </p:sp>
      <p:pic>
        <p:nvPicPr>
          <p:cNvPr id="306" name="Google Shape;306;g266e0656619_0_675"/>
          <p:cNvPicPr preferRelativeResize="0"/>
          <p:nvPr/>
        </p:nvPicPr>
        <p:blipFill>
          <a:blip r:embed="rId3">
            <a:alphaModFix/>
          </a:blip>
          <a:stretch>
            <a:fillRect/>
          </a:stretch>
        </p:blipFill>
        <p:spPr>
          <a:xfrm>
            <a:off x="878925" y="1415625"/>
            <a:ext cx="3021582" cy="2903099"/>
          </a:xfrm>
          <a:prstGeom prst="rect">
            <a:avLst/>
          </a:prstGeom>
          <a:noFill/>
          <a:ln>
            <a:noFill/>
          </a:ln>
        </p:spPr>
      </p:pic>
      <p:pic>
        <p:nvPicPr>
          <p:cNvPr id="307" name="Google Shape;307;g266e0656619_0_675"/>
          <p:cNvPicPr preferRelativeResize="0"/>
          <p:nvPr/>
        </p:nvPicPr>
        <p:blipFill rotWithShape="1">
          <a:blip r:embed="rId4">
            <a:alphaModFix/>
          </a:blip>
          <a:srcRect b="0" l="16370" r="13281" t="0"/>
          <a:stretch/>
        </p:blipFill>
        <p:spPr>
          <a:xfrm>
            <a:off x="5165038" y="1415625"/>
            <a:ext cx="3021574" cy="2903100"/>
          </a:xfrm>
          <a:prstGeom prst="rect">
            <a:avLst/>
          </a:prstGeom>
          <a:noFill/>
          <a:ln>
            <a:noFill/>
          </a:ln>
        </p:spPr>
      </p:pic>
      <p:sp>
        <p:nvSpPr>
          <p:cNvPr id="308" name="Google Shape;308;g266e0656619_0_675"/>
          <p:cNvSpPr txBox="1"/>
          <p:nvPr/>
        </p:nvSpPr>
        <p:spPr>
          <a:xfrm>
            <a:off x="6040563" y="4379525"/>
            <a:ext cx="1270500" cy="5541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3000">
                <a:solidFill>
                  <a:srgbClr val="93C47D"/>
                </a:solidFill>
                <a:latin typeface="Lexend SemiBold"/>
                <a:ea typeface="Lexend SemiBold"/>
                <a:cs typeface="Lexend SemiBold"/>
                <a:sym typeface="Lexend SemiBold"/>
              </a:rPr>
              <a:t>2023</a:t>
            </a:r>
            <a:endParaRPr sz="3000">
              <a:solidFill>
                <a:schemeClr val="lt1"/>
              </a:solidFill>
              <a:latin typeface="Lexend Light"/>
              <a:ea typeface="Lexend Light"/>
              <a:cs typeface="Lexend Light"/>
              <a:sym typeface="Lexend Light"/>
            </a:endParaRPr>
          </a:p>
        </p:txBody>
      </p:sp>
      <p:sp>
        <p:nvSpPr>
          <p:cNvPr id="309" name="Google Shape;309;g266e0656619_0_675"/>
          <p:cNvSpPr txBox="1"/>
          <p:nvPr>
            <p:ph type="title"/>
          </p:nvPr>
        </p:nvSpPr>
        <p:spPr>
          <a:xfrm>
            <a:off x="486000" y="259700"/>
            <a:ext cx="8172000" cy="1016100"/>
          </a:xfrm>
          <a:prstGeom prst="rect">
            <a:avLst/>
          </a:prstGeom>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b="1" lang="en" sz="1800">
                <a:solidFill>
                  <a:srgbClr val="93C47D"/>
                </a:solidFill>
                <a:latin typeface="Istok Web"/>
                <a:ea typeface="Istok Web"/>
                <a:cs typeface="Istok Web"/>
                <a:sym typeface="Istok Web"/>
              </a:rPr>
              <a:t>Understanding the Palestinian struggle through a </a:t>
            </a:r>
            <a:r>
              <a:rPr b="1" lang="en" sz="1800">
                <a:latin typeface="Istok Web"/>
                <a:ea typeface="Istok Web"/>
                <a:cs typeface="Istok Web"/>
                <a:sym typeface="Istok Web"/>
              </a:rPr>
              <a:t>materialist framework</a:t>
            </a:r>
            <a:r>
              <a:rPr b="1" lang="en" sz="1800">
                <a:solidFill>
                  <a:srgbClr val="93C47D"/>
                </a:solidFill>
                <a:latin typeface="Istok Web"/>
                <a:ea typeface="Istok Web"/>
                <a:cs typeface="Istok Web"/>
                <a:sym typeface="Istok Web"/>
              </a:rPr>
              <a:t> means we need to understand the conditions that led to this moment, and </a:t>
            </a:r>
            <a:r>
              <a:rPr b="1" lang="en" sz="1800">
                <a:latin typeface="Istok Web"/>
                <a:ea typeface="Istok Web"/>
                <a:cs typeface="Istok Web"/>
                <a:sym typeface="Istok Web"/>
              </a:rPr>
              <a:t>historicize and contextualize</a:t>
            </a:r>
            <a:r>
              <a:rPr b="1" lang="en" sz="1800">
                <a:solidFill>
                  <a:srgbClr val="93C47D"/>
                </a:solidFill>
                <a:latin typeface="Istok Web"/>
                <a:ea typeface="Istok Web"/>
                <a:cs typeface="Istok Web"/>
                <a:sym typeface="Istok Web"/>
              </a:rPr>
              <a:t> the decades of colonial violence prior to October 7th.</a:t>
            </a:r>
            <a:endParaRPr b="1" sz="1800">
              <a:solidFill>
                <a:srgbClr val="93C47D"/>
              </a:solidFill>
              <a:latin typeface="Istok Web"/>
              <a:ea typeface="Istok Web"/>
              <a:cs typeface="Istok Web"/>
              <a:sym typeface="Istok Web"/>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741" name="Shape 741"/>
        <p:cNvGrpSpPr/>
        <p:nvPr/>
      </p:nvGrpSpPr>
      <p:grpSpPr>
        <a:xfrm>
          <a:off x="0" y="0"/>
          <a:ext cx="0" cy="0"/>
          <a:chOff x="0" y="0"/>
          <a:chExt cx="0" cy="0"/>
        </a:xfrm>
      </p:grpSpPr>
      <p:sp>
        <p:nvSpPr>
          <p:cNvPr id="742" name="Google Shape;742;p50"/>
          <p:cNvSpPr txBox="1"/>
          <p:nvPr/>
        </p:nvSpPr>
        <p:spPr>
          <a:xfrm>
            <a:off x="367150" y="244200"/>
            <a:ext cx="62937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999999"/>
                </a:solidFill>
                <a:latin typeface="Barlow Black"/>
                <a:ea typeface="Barlow Black"/>
                <a:cs typeface="Barlow Black"/>
                <a:sym typeface="Barlow Black"/>
              </a:rPr>
              <a:t>DENIAL OF </a:t>
            </a:r>
            <a:r>
              <a:rPr b="0" i="0" lang="en" sz="3000" u="none" cap="none" strike="noStrike">
                <a:solidFill>
                  <a:schemeClr val="dk1"/>
                </a:solidFill>
                <a:latin typeface="Barlow Black"/>
                <a:ea typeface="Barlow Black"/>
                <a:cs typeface="Barlow Black"/>
                <a:sym typeface="Barlow Black"/>
              </a:rPr>
              <a:t>FREEDOM OF MOVEMENT</a:t>
            </a:r>
            <a:endParaRPr b="0" i="0" sz="3000" u="none" cap="none" strike="noStrike">
              <a:solidFill>
                <a:schemeClr val="dk1"/>
              </a:solidFill>
              <a:latin typeface="Barlow Black"/>
              <a:ea typeface="Barlow Black"/>
              <a:cs typeface="Barlow Black"/>
              <a:sym typeface="Barlow Black"/>
            </a:endParaRPr>
          </a:p>
        </p:txBody>
      </p:sp>
      <p:sp>
        <p:nvSpPr>
          <p:cNvPr id="743" name="Google Shape;743;p50"/>
          <p:cNvSpPr txBox="1"/>
          <p:nvPr/>
        </p:nvSpPr>
        <p:spPr>
          <a:xfrm>
            <a:off x="267575" y="1040600"/>
            <a:ext cx="4172400" cy="398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Barlow"/>
                <a:ea typeface="Barlow"/>
                <a:cs typeface="Barlow"/>
                <a:sym typeface="Barlow"/>
              </a:rPr>
              <a:t>Checkpoints and Roadblocks</a:t>
            </a:r>
            <a:endParaRPr b="1" i="0" sz="1400" u="none" cap="none" strike="noStrike">
              <a:solidFill>
                <a:schemeClr val="dk1"/>
              </a:solidFill>
              <a:latin typeface="Barlow"/>
              <a:ea typeface="Barlow"/>
              <a:cs typeface="Barlow"/>
              <a:sym typeface="Barlow"/>
            </a:endParaRPr>
          </a:p>
          <a:p>
            <a:pPr indent="-311150" lvl="0" marL="457200" marR="0" rtl="0" algn="l">
              <a:lnSpc>
                <a:spcPct val="115000"/>
              </a:lnSpc>
              <a:spcBef>
                <a:spcPts val="0"/>
              </a:spcBef>
              <a:spcAft>
                <a:spcPts val="0"/>
              </a:spcAft>
              <a:buClr>
                <a:schemeClr val="dk1"/>
              </a:buClr>
              <a:buSzPts val="1300"/>
              <a:buFont typeface="Barlow"/>
              <a:buChar char="●"/>
            </a:pPr>
            <a:r>
              <a:rPr b="0" i="0" lang="en" sz="1300" u="none" cap="none" strike="noStrike">
                <a:solidFill>
                  <a:schemeClr val="dk1"/>
                </a:solidFill>
                <a:latin typeface="Barlow"/>
                <a:ea typeface="Barlow"/>
                <a:cs typeface="Barlow"/>
                <a:sym typeface="Barlow"/>
              </a:rPr>
              <a:t>522+ different forms of restrictions to physical movement</a:t>
            </a:r>
            <a:endParaRPr b="0" i="0" sz="1300" u="none" cap="none" strike="noStrike">
              <a:solidFill>
                <a:schemeClr val="dk1"/>
              </a:solidFill>
              <a:latin typeface="Barlow"/>
              <a:ea typeface="Barlow"/>
              <a:cs typeface="Barlow"/>
              <a:sym typeface="Barlow"/>
            </a:endParaRPr>
          </a:p>
          <a:p>
            <a:pPr indent="-311150" lvl="0" marL="457200" marR="0" rtl="0" algn="l">
              <a:lnSpc>
                <a:spcPct val="115000"/>
              </a:lnSpc>
              <a:spcBef>
                <a:spcPts val="0"/>
              </a:spcBef>
              <a:spcAft>
                <a:spcPts val="0"/>
              </a:spcAft>
              <a:buClr>
                <a:schemeClr val="dk1"/>
              </a:buClr>
              <a:buSzPts val="1300"/>
              <a:buFont typeface="Barlow"/>
              <a:buChar char="●"/>
            </a:pPr>
            <a:r>
              <a:rPr b="0" i="0" lang="en" sz="1300" u="none" cap="none" strike="noStrike">
                <a:solidFill>
                  <a:schemeClr val="dk1"/>
                </a:solidFill>
                <a:latin typeface="Barlow"/>
                <a:ea typeface="Barlow"/>
                <a:cs typeface="Barlow"/>
                <a:sym typeface="Barlow"/>
              </a:rPr>
              <a:t>Restrict movement between Palestinian territories and within territories</a:t>
            </a:r>
            <a:endParaRPr b="0" i="0" sz="1300" u="none" cap="none" strike="noStrike">
              <a:solidFill>
                <a:schemeClr val="dk1"/>
              </a:solidFill>
              <a:latin typeface="Barlow"/>
              <a:ea typeface="Barlow"/>
              <a:cs typeface="Barlow"/>
              <a:sym typeface="Barlow"/>
            </a:endParaRPr>
          </a:p>
          <a:p>
            <a:pPr indent="-311150" lvl="0" marL="457200" marR="0" rtl="0" algn="l">
              <a:lnSpc>
                <a:spcPct val="115000"/>
              </a:lnSpc>
              <a:spcBef>
                <a:spcPts val="0"/>
              </a:spcBef>
              <a:spcAft>
                <a:spcPts val="0"/>
              </a:spcAft>
              <a:buClr>
                <a:schemeClr val="dk1"/>
              </a:buClr>
              <a:buSzPts val="1300"/>
              <a:buFont typeface="Barlow"/>
              <a:buChar char="●"/>
            </a:pPr>
            <a:r>
              <a:rPr b="0" i="0" lang="en" sz="1300" u="none" cap="none" strike="noStrike">
                <a:solidFill>
                  <a:schemeClr val="dk1"/>
                </a:solidFill>
                <a:latin typeface="Barlow"/>
                <a:ea typeface="Barlow"/>
                <a:cs typeface="Barlow"/>
                <a:sym typeface="Barlow"/>
              </a:rPr>
              <a:t>70 Palestinian villages are compelled to use detours that take about 5-7 times longer than a direct route</a:t>
            </a:r>
            <a:endParaRPr b="0" i="0" sz="1300" u="none" cap="none" strike="noStrike">
              <a:solidFill>
                <a:schemeClr val="dk1"/>
              </a:solidFill>
              <a:latin typeface="Barlow"/>
              <a:ea typeface="Barlow"/>
              <a:cs typeface="Barlow"/>
              <a:sym typeface="Barlow"/>
            </a:endParaRPr>
          </a:p>
          <a:p>
            <a:pPr indent="0" lvl="0" marL="0" marR="0" rtl="0" algn="l">
              <a:lnSpc>
                <a:spcPct val="115000"/>
              </a:lnSpc>
              <a:spcBef>
                <a:spcPts val="0"/>
              </a:spcBef>
              <a:spcAft>
                <a:spcPts val="0"/>
              </a:spcAft>
              <a:buClr>
                <a:srgbClr val="000000"/>
              </a:buClr>
              <a:buSzPts val="1400"/>
              <a:buFont typeface="Arial"/>
              <a:buNone/>
            </a:pPr>
            <a:r>
              <a:rPr b="1" i="0" lang="en" sz="1400" u="none" cap="none" strike="noStrike">
                <a:solidFill>
                  <a:schemeClr val="dk1"/>
                </a:solidFill>
                <a:latin typeface="Barlow"/>
                <a:ea typeface="Barlow"/>
                <a:cs typeface="Barlow"/>
                <a:sym typeface="Barlow"/>
              </a:rPr>
              <a:t>Permit System</a:t>
            </a:r>
            <a:endParaRPr b="1" i="0" sz="1400" u="none" cap="none" strike="noStrike">
              <a:solidFill>
                <a:schemeClr val="dk1"/>
              </a:solidFill>
              <a:latin typeface="Barlow"/>
              <a:ea typeface="Barlow"/>
              <a:cs typeface="Barlow"/>
              <a:sym typeface="Barlow"/>
            </a:endParaRPr>
          </a:p>
          <a:p>
            <a:pPr indent="-311150" lvl="0" marL="457200" marR="0" rtl="0" algn="l">
              <a:lnSpc>
                <a:spcPct val="115000"/>
              </a:lnSpc>
              <a:spcBef>
                <a:spcPts val="0"/>
              </a:spcBef>
              <a:spcAft>
                <a:spcPts val="0"/>
              </a:spcAft>
              <a:buClr>
                <a:schemeClr val="dk1"/>
              </a:buClr>
              <a:buSzPts val="1300"/>
              <a:buFont typeface="Barlow"/>
              <a:buChar char="●"/>
            </a:pPr>
            <a:r>
              <a:rPr b="0" i="0" lang="en" sz="1300" u="none" cap="none" strike="noStrike">
                <a:solidFill>
                  <a:schemeClr val="dk1"/>
                </a:solidFill>
                <a:latin typeface="Barlow"/>
                <a:ea typeface="Barlow"/>
                <a:cs typeface="Barlow"/>
                <a:sym typeface="Barlow"/>
              </a:rPr>
              <a:t>Palestinians must carry IDs at all time that dictate where they can travel</a:t>
            </a:r>
            <a:endParaRPr b="0" i="0" sz="1300" u="none" cap="none" strike="noStrike">
              <a:solidFill>
                <a:schemeClr val="dk1"/>
              </a:solidFill>
              <a:latin typeface="Barlow"/>
              <a:ea typeface="Barlow"/>
              <a:cs typeface="Barlow"/>
              <a:sym typeface="Barlow"/>
            </a:endParaRPr>
          </a:p>
          <a:p>
            <a:pPr indent="-311150" lvl="0" marL="457200" marR="0" rtl="0" algn="l">
              <a:lnSpc>
                <a:spcPct val="115000"/>
              </a:lnSpc>
              <a:spcBef>
                <a:spcPts val="0"/>
              </a:spcBef>
              <a:spcAft>
                <a:spcPts val="0"/>
              </a:spcAft>
              <a:buClr>
                <a:schemeClr val="dk1"/>
              </a:buClr>
              <a:buSzPts val="1300"/>
              <a:buFont typeface="Barlow"/>
              <a:buChar char="●"/>
            </a:pPr>
            <a:r>
              <a:rPr b="0" i="0" lang="en" sz="1300" u="none" cap="none" strike="noStrike">
                <a:solidFill>
                  <a:schemeClr val="dk1"/>
                </a:solidFill>
                <a:latin typeface="Barlow"/>
                <a:ea typeface="Barlow"/>
                <a:cs typeface="Barlow"/>
                <a:sym typeface="Barlow"/>
              </a:rPr>
              <a:t>Palestinians must acquire permits to travel between Palestinian Territories</a:t>
            </a:r>
            <a:endParaRPr b="0" i="0" sz="1300" u="none" cap="none" strike="noStrike">
              <a:solidFill>
                <a:schemeClr val="dk1"/>
              </a:solidFill>
              <a:latin typeface="Barlow"/>
              <a:ea typeface="Barlow"/>
              <a:cs typeface="Barlow"/>
              <a:sym typeface="Barlow"/>
            </a:endParaRPr>
          </a:p>
          <a:p>
            <a:pPr indent="-311150" lvl="0" marL="457200" marR="0" rtl="0" algn="l">
              <a:lnSpc>
                <a:spcPct val="115000"/>
              </a:lnSpc>
              <a:spcBef>
                <a:spcPts val="0"/>
              </a:spcBef>
              <a:spcAft>
                <a:spcPts val="0"/>
              </a:spcAft>
              <a:buClr>
                <a:schemeClr val="dk1"/>
              </a:buClr>
              <a:buSzPts val="1300"/>
              <a:buFont typeface="Barlow"/>
              <a:buChar char="●"/>
            </a:pPr>
            <a:r>
              <a:rPr b="0" i="0" lang="en" sz="1300" u="none" cap="none" strike="noStrike">
                <a:solidFill>
                  <a:schemeClr val="dk1"/>
                </a:solidFill>
                <a:latin typeface="Barlow"/>
                <a:ea typeface="Barlow"/>
                <a:cs typeface="Barlow"/>
                <a:sym typeface="Barlow"/>
              </a:rPr>
              <a:t>Different permits must be acquired for different needs- health care, access to maintain agricultural land, access to go to work, etc.</a:t>
            </a:r>
            <a:endParaRPr b="0" i="0" sz="1300" u="none" cap="none" strike="noStrike">
              <a:solidFill>
                <a:schemeClr val="dk1"/>
              </a:solidFill>
              <a:latin typeface="Barlow"/>
              <a:ea typeface="Barlow"/>
              <a:cs typeface="Barlow"/>
              <a:sym typeface="Barlow"/>
            </a:endParaRPr>
          </a:p>
        </p:txBody>
      </p:sp>
      <p:sp>
        <p:nvSpPr>
          <p:cNvPr id="744" name="Google Shape;744;p50"/>
          <p:cNvSpPr txBox="1"/>
          <p:nvPr/>
        </p:nvSpPr>
        <p:spPr>
          <a:xfrm>
            <a:off x="4832400" y="1225225"/>
            <a:ext cx="3999900" cy="3354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400"/>
              <a:buFont typeface="Arial"/>
              <a:buNone/>
            </a:pPr>
            <a:r>
              <a:t/>
            </a:r>
            <a:endParaRPr b="0" i="0" sz="1400" u="sng" cap="none" strike="noStrike">
              <a:solidFill>
                <a:srgbClr val="000000"/>
              </a:solidFill>
              <a:latin typeface="Open Sans"/>
              <a:ea typeface="Open Sans"/>
              <a:cs typeface="Open Sans"/>
              <a:sym typeface="Open Sans"/>
            </a:endParaRPr>
          </a:p>
        </p:txBody>
      </p:sp>
      <p:pic>
        <p:nvPicPr>
          <p:cNvPr id="745" name="Google Shape;745;p50"/>
          <p:cNvPicPr preferRelativeResize="0"/>
          <p:nvPr/>
        </p:nvPicPr>
        <p:blipFill rotWithShape="1">
          <a:blip r:embed="rId4">
            <a:alphaModFix/>
          </a:blip>
          <a:srcRect b="0" l="0" r="0" t="0"/>
          <a:stretch/>
        </p:blipFill>
        <p:spPr>
          <a:xfrm>
            <a:off x="4772825" y="1147225"/>
            <a:ext cx="3750125" cy="37595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749" name="Shape 749"/>
        <p:cNvGrpSpPr/>
        <p:nvPr/>
      </p:nvGrpSpPr>
      <p:grpSpPr>
        <a:xfrm>
          <a:off x="0" y="0"/>
          <a:ext cx="0" cy="0"/>
          <a:chOff x="0" y="0"/>
          <a:chExt cx="0" cy="0"/>
        </a:xfrm>
      </p:grpSpPr>
      <p:sp>
        <p:nvSpPr>
          <p:cNvPr id="750" name="Google Shape;750;p51"/>
          <p:cNvSpPr txBox="1"/>
          <p:nvPr/>
        </p:nvSpPr>
        <p:spPr>
          <a:xfrm>
            <a:off x="1080925" y="4535475"/>
            <a:ext cx="2937300" cy="58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999999"/>
                </a:solidFill>
                <a:latin typeface="Barlow Black"/>
                <a:ea typeface="Barlow Black"/>
                <a:cs typeface="Barlow Black"/>
                <a:sym typeface="Barlow Black"/>
              </a:rPr>
              <a:t>SETTLEMENTS</a:t>
            </a:r>
            <a:endParaRPr b="0" i="0" sz="3000" u="none" cap="none" strike="noStrike">
              <a:solidFill>
                <a:srgbClr val="999999"/>
              </a:solidFill>
              <a:latin typeface="Barlow Black"/>
              <a:ea typeface="Barlow Black"/>
              <a:cs typeface="Barlow Black"/>
              <a:sym typeface="Barlow Black"/>
            </a:endParaRPr>
          </a:p>
        </p:txBody>
      </p:sp>
      <p:pic>
        <p:nvPicPr>
          <p:cNvPr id="751" name="Google Shape;751;p51"/>
          <p:cNvPicPr preferRelativeResize="0"/>
          <p:nvPr/>
        </p:nvPicPr>
        <p:blipFill rotWithShape="1">
          <a:blip r:embed="rId4">
            <a:alphaModFix/>
          </a:blip>
          <a:srcRect b="0" l="0" r="0" t="0"/>
          <a:stretch/>
        </p:blipFill>
        <p:spPr>
          <a:xfrm>
            <a:off x="1080913" y="608000"/>
            <a:ext cx="6982174" cy="39274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755" name="Shape 755"/>
        <p:cNvGrpSpPr/>
        <p:nvPr/>
      </p:nvGrpSpPr>
      <p:grpSpPr>
        <a:xfrm>
          <a:off x="0" y="0"/>
          <a:ext cx="0" cy="0"/>
          <a:chOff x="0" y="0"/>
          <a:chExt cx="0" cy="0"/>
        </a:xfrm>
      </p:grpSpPr>
      <p:sp>
        <p:nvSpPr>
          <p:cNvPr id="756" name="Google Shape;756;p52"/>
          <p:cNvSpPr txBox="1"/>
          <p:nvPr/>
        </p:nvSpPr>
        <p:spPr>
          <a:xfrm>
            <a:off x="1399225" y="4554300"/>
            <a:ext cx="2937300" cy="58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999999"/>
                </a:solidFill>
                <a:latin typeface="Barlow Black"/>
                <a:ea typeface="Barlow Black"/>
                <a:cs typeface="Barlow Black"/>
                <a:sym typeface="Barlow Black"/>
              </a:rPr>
              <a:t>WALL</a:t>
            </a:r>
            <a:endParaRPr b="0" i="0" sz="3000" u="none" cap="none" strike="noStrike">
              <a:solidFill>
                <a:srgbClr val="999999"/>
              </a:solidFill>
              <a:latin typeface="Barlow Black"/>
              <a:ea typeface="Barlow Black"/>
              <a:cs typeface="Barlow Black"/>
              <a:sym typeface="Barlow Black"/>
            </a:endParaRPr>
          </a:p>
        </p:txBody>
      </p:sp>
      <p:pic>
        <p:nvPicPr>
          <p:cNvPr id="757" name="Google Shape;757;p52"/>
          <p:cNvPicPr preferRelativeResize="0"/>
          <p:nvPr/>
        </p:nvPicPr>
        <p:blipFill rotWithShape="1">
          <a:blip r:embed="rId4">
            <a:alphaModFix/>
          </a:blip>
          <a:srcRect b="0" l="0" r="0" t="0"/>
          <a:stretch/>
        </p:blipFill>
        <p:spPr>
          <a:xfrm>
            <a:off x="1399213" y="461839"/>
            <a:ext cx="6345574" cy="42198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761" name="Shape 761"/>
        <p:cNvGrpSpPr/>
        <p:nvPr/>
      </p:nvGrpSpPr>
      <p:grpSpPr>
        <a:xfrm>
          <a:off x="0" y="0"/>
          <a:ext cx="0" cy="0"/>
          <a:chOff x="0" y="0"/>
          <a:chExt cx="0" cy="0"/>
        </a:xfrm>
      </p:grpSpPr>
      <p:sp>
        <p:nvSpPr>
          <p:cNvPr id="762" name="Google Shape;762;p53"/>
          <p:cNvSpPr txBox="1"/>
          <p:nvPr/>
        </p:nvSpPr>
        <p:spPr>
          <a:xfrm>
            <a:off x="1821450" y="4362550"/>
            <a:ext cx="5501100" cy="59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SEPARATE </a:t>
            </a:r>
            <a:r>
              <a:rPr b="0" i="0" lang="en" sz="3000" u="none" cap="none" strike="noStrike">
                <a:solidFill>
                  <a:srgbClr val="9E9E9E"/>
                </a:solidFill>
                <a:latin typeface="Barlow Black"/>
                <a:ea typeface="Barlow Black"/>
                <a:cs typeface="Barlow Black"/>
                <a:sym typeface="Barlow Black"/>
              </a:rPr>
              <a:t>&amp;</a:t>
            </a:r>
            <a:r>
              <a:rPr b="0" i="0" lang="en" sz="3000" u="none" cap="none" strike="noStrike">
                <a:solidFill>
                  <a:schemeClr val="dk1"/>
                </a:solidFill>
                <a:latin typeface="Barlow Black"/>
                <a:ea typeface="Barlow Black"/>
                <a:cs typeface="Barlow Black"/>
                <a:sym typeface="Barlow Black"/>
              </a:rPr>
              <a:t> UNEQUAL ROADS</a:t>
            </a:r>
            <a:endParaRPr b="0" i="0" sz="3000" u="none" cap="none" strike="noStrike">
              <a:solidFill>
                <a:schemeClr val="dk1"/>
              </a:solidFill>
              <a:latin typeface="Barlow Black"/>
              <a:ea typeface="Barlow Black"/>
              <a:cs typeface="Barlow Black"/>
              <a:sym typeface="Barlow Black"/>
            </a:endParaRPr>
          </a:p>
        </p:txBody>
      </p:sp>
      <p:pic>
        <p:nvPicPr>
          <p:cNvPr id="763" name="Google Shape;763;p53"/>
          <p:cNvPicPr preferRelativeResize="0"/>
          <p:nvPr/>
        </p:nvPicPr>
        <p:blipFill rotWithShape="1">
          <a:blip r:embed="rId4">
            <a:alphaModFix/>
          </a:blip>
          <a:srcRect b="0" l="0" r="0" t="0"/>
          <a:stretch/>
        </p:blipFill>
        <p:spPr>
          <a:xfrm>
            <a:off x="1477613" y="189181"/>
            <a:ext cx="6188766" cy="412584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767" name="Shape 767"/>
        <p:cNvGrpSpPr/>
        <p:nvPr/>
      </p:nvGrpSpPr>
      <p:grpSpPr>
        <a:xfrm>
          <a:off x="0" y="0"/>
          <a:ext cx="0" cy="0"/>
          <a:chOff x="0" y="0"/>
          <a:chExt cx="0" cy="0"/>
        </a:xfrm>
      </p:grpSpPr>
      <p:sp>
        <p:nvSpPr>
          <p:cNvPr id="768" name="Google Shape;768;p54"/>
          <p:cNvSpPr txBox="1"/>
          <p:nvPr/>
        </p:nvSpPr>
        <p:spPr>
          <a:xfrm>
            <a:off x="472650" y="403325"/>
            <a:ext cx="6293700" cy="6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999999"/>
                </a:solidFill>
                <a:latin typeface="Barlow Black"/>
                <a:ea typeface="Barlow Black"/>
                <a:cs typeface="Barlow Black"/>
                <a:sym typeface="Barlow Black"/>
              </a:rPr>
              <a:t>OTHER TACTICS </a:t>
            </a:r>
            <a:r>
              <a:rPr b="0" i="0" lang="en" sz="3000" u="none" cap="none" strike="noStrike">
                <a:solidFill>
                  <a:schemeClr val="dk1"/>
                </a:solidFill>
                <a:latin typeface="Barlow Black"/>
                <a:ea typeface="Barlow Black"/>
                <a:cs typeface="Barlow Black"/>
                <a:sym typeface="Barlow Black"/>
              </a:rPr>
              <a:t>OF ZIONISM</a:t>
            </a:r>
            <a:endParaRPr b="0" i="0" sz="3000" u="none" cap="none" strike="noStrike">
              <a:solidFill>
                <a:schemeClr val="dk1"/>
              </a:solidFill>
              <a:latin typeface="Barlow Black"/>
              <a:ea typeface="Barlow Black"/>
              <a:cs typeface="Barlow Black"/>
              <a:sym typeface="Barlow Black"/>
            </a:endParaRPr>
          </a:p>
        </p:txBody>
      </p:sp>
      <p:sp>
        <p:nvSpPr>
          <p:cNvPr id="769" name="Google Shape;769;p54"/>
          <p:cNvSpPr txBox="1"/>
          <p:nvPr/>
        </p:nvSpPr>
        <p:spPr>
          <a:xfrm>
            <a:off x="4832400" y="1225225"/>
            <a:ext cx="3999900" cy="3354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400"/>
              <a:buFont typeface="Arial"/>
              <a:buNone/>
            </a:pPr>
            <a:r>
              <a:t/>
            </a:r>
            <a:endParaRPr b="0" i="0" sz="1400" u="sng" cap="none" strike="noStrike">
              <a:solidFill>
                <a:srgbClr val="000000"/>
              </a:solidFill>
              <a:latin typeface="Open Sans"/>
              <a:ea typeface="Open Sans"/>
              <a:cs typeface="Open Sans"/>
              <a:sym typeface="Open Sans"/>
            </a:endParaRPr>
          </a:p>
        </p:txBody>
      </p:sp>
      <p:sp>
        <p:nvSpPr>
          <p:cNvPr id="770" name="Google Shape;770;p54"/>
          <p:cNvSpPr txBox="1"/>
          <p:nvPr/>
        </p:nvSpPr>
        <p:spPr>
          <a:xfrm>
            <a:off x="311700" y="1225225"/>
            <a:ext cx="8520600" cy="33540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Denial of freedom of movement (checkpoints, id system)</a:t>
            </a:r>
            <a:endParaRPr b="0" i="0" sz="1800" u="none" cap="none" strike="noStrike">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Denial of freedom of residence</a:t>
            </a:r>
            <a:endParaRPr b="0" i="0" sz="1800" u="none" cap="none" strike="noStrike">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Separate and unequal infrastructure</a:t>
            </a:r>
            <a:endParaRPr b="0" i="0" sz="1800" u="none" cap="none" strike="noStrike">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b="1" i="0" lang="en" sz="1800" u="none" cap="none" strike="noStrike">
                <a:solidFill>
                  <a:schemeClr val="dk1"/>
                </a:solidFill>
                <a:latin typeface="Barlow"/>
                <a:ea typeface="Barlow"/>
                <a:cs typeface="Barlow"/>
                <a:sym typeface="Barlow"/>
              </a:rPr>
              <a:t>Home demolitions</a:t>
            </a:r>
            <a:endParaRPr b="1" i="0" sz="1800" u="none" cap="none" strike="noStrike">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b="1" i="0" lang="en" sz="1800" u="none" cap="none" strike="noStrike">
                <a:solidFill>
                  <a:schemeClr val="dk1"/>
                </a:solidFill>
                <a:latin typeface="Barlow"/>
                <a:ea typeface="Barlow"/>
                <a:cs typeface="Barlow"/>
                <a:sym typeface="Barlow"/>
              </a:rPr>
              <a:t>Administrative detention</a:t>
            </a:r>
            <a:r>
              <a:rPr b="0" i="0" lang="en" sz="1800" u="none" cap="none" strike="noStrike">
                <a:solidFill>
                  <a:schemeClr val="dk1"/>
                </a:solidFill>
                <a:latin typeface="Barlow"/>
                <a:ea typeface="Barlow"/>
                <a:cs typeface="Barlow"/>
                <a:sym typeface="Barlow"/>
              </a:rPr>
              <a:t>: indefinite detention without charge or trial, often without access to lawyer or family</a:t>
            </a:r>
            <a:endParaRPr b="0" i="0" sz="1800" u="none" cap="none" strike="noStrike">
              <a:solidFill>
                <a:schemeClr val="dk1"/>
              </a:solidFill>
              <a:latin typeface="Barlow"/>
              <a:ea typeface="Barlow"/>
              <a:cs typeface="Barlow"/>
              <a:sym typeface="Barlow"/>
            </a:endParaRPr>
          </a:p>
          <a:p>
            <a:pPr indent="-342900" lvl="0" marL="457200" marR="0" rtl="0" algn="l">
              <a:lnSpc>
                <a:spcPct val="115000"/>
              </a:lnSpc>
              <a:spcBef>
                <a:spcPts val="0"/>
              </a:spcBef>
              <a:spcAft>
                <a:spcPts val="0"/>
              </a:spcAft>
              <a:buClr>
                <a:schemeClr val="dk1"/>
              </a:buClr>
              <a:buSzPts val="1800"/>
              <a:buFont typeface="Barlow"/>
              <a:buChar char="●"/>
            </a:pPr>
            <a:r>
              <a:rPr b="0" i="0" lang="en" sz="1800" u="none" cap="none" strike="noStrike">
                <a:solidFill>
                  <a:schemeClr val="dk1"/>
                </a:solidFill>
                <a:latin typeface="Barlow"/>
                <a:ea typeface="Barlow"/>
                <a:cs typeface="Barlow"/>
                <a:sym typeface="Barlow"/>
              </a:rPr>
              <a:t>Children are also subjected to arrest and imprisonment and tried through military courts with &gt; 99% conviction rate</a:t>
            </a:r>
            <a:br>
              <a:rPr b="0" i="0" lang="en" sz="1800" u="none" cap="none" strike="noStrike">
                <a:solidFill>
                  <a:schemeClr val="dk1"/>
                </a:solidFill>
                <a:latin typeface="Barlow"/>
                <a:ea typeface="Barlow"/>
                <a:cs typeface="Barlow"/>
                <a:sym typeface="Barlow"/>
              </a:rPr>
            </a:br>
            <a:endParaRPr b="0" i="0" sz="1800" u="none" cap="none" strike="noStrike">
              <a:solidFill>
                <a:schemeClr val="dk1"/>
              </a:solidFill>
              <a:latin typeface="Barlow"/>
              <a:ea typeface="Barlow"/>
              <a:cs typeface="Barlow"/>
              <a:sym typeface="Barlow"/>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774" name="Shape 774"/>
        <p:cNvGrpSpPr/>
        <p:nvPr/>
      </p:nvGrpSpPr>
      <p:grpSpPr>
        <a:xfrm>
          <a:off x="0" y="0"/>
          <a:ext cx="0" cy="0"/>
          <a:chOff x="0" y="0"/>
          <a:chExt cx="0" cy="0"/>
        </a:xfrm>
      </p:grpSpPr>
      <p:sp>
        <p:nvSpPr>
          <p:cNvPr id="775" name="Google Shape;775;p58"/>
          <p:cNvSpPr txBox="1"/>
          <p:nvPr/>
        </p:nvSpPr>
        <p:spPr>
          <a:xfrm>
            <a:off x="292025" y="272825"/>
            <a:ext cx="7922400" cy="56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999999"/>
                </a:solidFill>
                <a:latin typeface="Barlow Black"/>
                <a:ea typeface="Barlow Black"/>
                <a:cs typeface="Barlow Black"/>
                <a:sym typeface="Barlow Black"/>
              </a:rPr>
              <a:t>GAZA</a:t>
            </a:r>
            <a:r>
              <a:rPr b="0" i="0" lang="en" sz="3000" u="none" cap="none" strike="noStrike">
                <a:solidFill>
                  <a:schemeClr val="dk1"/>
                </a:solidFill>
                <a:latin typeface="Barlow Black"/>
                <a:ea typeface="Barlow Black"/>
                <a:cs typeface="Barlow Black"/>
                <a:sym typeface="Barlow Black"/>
              </a:rPr>
              <a:t>: SIEGE AND COLLECTIVE PUNISHMENT</a:t>
            </a:r>
            <a:endParaRPr b="0" i="0" sz="3000" u="none" cap="none" strike="noStrike">
              <a:solidFill>
                <a:schemeClr val="dk1"/>
              </a:solidFill>
              <a:latin typeface="Barlow Black"/>
              <a:ea typeface="Barlow Black"/>
              <a:cs typeface="Barlow Black"/>
              <a:sym typeface="Barlow Black"/>
            </a:endParaRPr>
          </a:p>
        </p:txBody>
      </p:sp>
      <p:pic>
        <p:nvPicPr>
          <p:cNvPr id="776" name="Google Shape;776;p58"/>
          <p:cNvPicPr preferRelativeResize="0"/>
          <p:nvPr/>
        </p:nvPicPr>
        <p:blipFill rotWithShape="1">
          <a:blip r:embed="rId4">
            <a:alphaModFix/>
          </a:blip>
          <a:srcRect b="0" l="0" r="0" t="0"/>
          <a:stretch/>
        </p:blipFill>
        <p:spPr>
          <a:xfrm>
            <a:off x="166300" y="1362499"/>
            <a:ext cx="5423825" cy="3385500"/>
          </a:xfrm>
          <a:prstGeom prst="rect">
            <a:avLst/>
          </a:prstGeom>
          <a:noFill/>
          <a:ln>
            <a:noFill/>
          </a:ln>
        </p:spPr>
      </p:pic>
      <p:pic>
        <p:nvPicPr>
          <p:cNvPr id="777" name="Google Shape;777;p58"/>
          <p:cNvPicPr preferRelativeResize="0"/>
          <p:nvPr/>
        </p:nvPicPr>
        <p:blipFill rotWithShape="1">
          <a:blip r:embed="rId5">
            <a:alphaModFix/>
          </a:blip>
          <a:srcRect b="0" l="4852" r="0" t="0"/>
          <a:stretch/>
        </p:blipFill>
        <p:spPr>
          <a:xfrm>
            <a:off x="4672100" y="976800"/>
            <a:ext cx="4364298" cy="30573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781" name="Shape 781"/>
        <p:cNvGrpSpPr/>
        <p:nvPr/>
      </p:nvGrpSpPr>
      <p:grpSpPr>
        <a:xfrm>
          <a:off x="0" y="0"/>
          <a:ext cx="0" cy="0"/>
          <a:chOff x="0" y="0"/>
          <a:chExt cx="0" cy="0"/>
        </a:xfrm>
      </p:grpSpPr>
      <p:sp>
        <p:nvSpPr>
          <p:cNvPr id="782" name="Google Shape;782;p40"/>
          <p:cNvSpPr txBox="1"/>
          <p:nvPr/>
        </p:nvSpPr>
        <p:spPr>
          <a:xfrm>
            <a:off x="311700" y="1017725"/>
            <a:ext cx="3999900" cy="3551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400"/>
              <a:buFont typeface="Arial"/>
              <a:buNone/>
            </a:pPr>
            <a:r>
              <a:t/>
            </a:r>
            <a:endParaRPr b="0" i="0" sz="1400" u="none" cap="none" strike="noStrike">
              <a:solidFill>
                <a:schemeClr val="dk1"/>
              </a:solidFill>
              <a:latin typeface="Barlow"/>
              <a:ea typeface="Barlow"/>
              <a:cs typeface="Barlow"/>
              <a:sym typeface="Barlow"/>
            </a:endParaRPr>
          </a:p>
        </p:txBody>
      </p:sp>
      <p:sp>
        <p:nvSpPr>
          <p:cNvPr id="783" name="Google Shape;783;p40"/>
          <p:cNvSpPr txBox="1"/>
          <p:nvPr/>
        </p:nvSpPr>
        <p:spPr>
          <a:xfrm>
            <a:off x="256100" y="1183175"/>
            <a:ext cx="4343100" cy="3816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chemeClr val="dk1"/>
                </a:solidFill>
                <a:highlight>
                  <a:srgbClr val="FFFF00"/>
                </a:highlight>
                <a:latin typeface="Barlow"/>
                <a:ea typeface="Barlow"/>
                <a:cs typeface="Barlow"/>
                <a:sym typeface="Barlow"/>
              </a:rPr>
              <a:t>Israeli Laws and Policies following 1948</a:t>
            </a:r>
            <a:endParaRPr b="0" i="0" sz="1400" u="none" cap="none" strike="noStrike">
              <a:solidFill>
                <a:schemeClr val="dk1"/>
              </a:solidFill>
              <a:highlight>
                <a:srgbClr val="FFFF00"/>
              </a:highlight>
              <a:latin typeface="Barlow"/>
              <a:ea typeface="Barlow"/>
              <a:cs typeface="Barlow"/>
              <a:sym typeface="Barlow"/>
            </a:endParaRPr>
          </a:p>
          <a:p>
            <a:pPr indent="-304800" lvl="0" marL="457200" marR="0" rtl="0" algn="l">
              <a:lnSpc>
                <a:spcPct val="115000"/>
              </a:lnSpc>
              <a:spcBef>
                <a:spcPts val="1600"/>
              </a:spcBef>
              <a:spcAft>
                <a:spcPts val="0"/>
              </a:spcAft>
              <a:buClr>
                <a:schemeClr val="dk1"/>
              </a:buClr>
              <a:buSzPts val="1200"/>
              <a:buFont typeface="Barlow"/>
              <a:buChar char="●"/>
            </a:pPr>
            <a:r>
              <a:rPr b="1" i="0" lang="en" sz="1200" u="none" cap="none" strike="noStrike">
                <a:solidFill>
                  <a:schemeClr val="dk1"/>
                </a:solidFill>
                <a:latin typeface="Barlow"/>
                <a:ea typeface="Barlow"/>
                <a:cs typeface="Barlow"/>
                <a:sym typeface="Barlow"/>
              </a:rPr>
              <a:t>Absentee Property Law </a:t>
            </a:r>
            <a:r>
              <a:rPr b="0" i="0" lang="en" sz="1200" u="none" cap="none" strike="noStrike">
                <a:solidFill>
                  <a:schemeClr val="dk1"/>
                </a:solidFill>
                <a:latin typeface="Barlow"/>
                <a:ea typeface="Barlow"/>
                <a:cs typeface="Barlow"/>
                <a:sym typeface="Barlow"/>
              </a:rPr>
              <a:t>- “absentees” forfeit their land and property; </a:t>
            </a:r>
            <a:endParaRPr b="0" i="0" sz="1200" u="none" cap="none" strike="noStrike">
              <a:solidFill>
                <a:schemeClr val="dk1"/>
              </a:solidFill>
              <a:latin typeface="Barlow"/>
              <a:ea typeface="Barlow"/>
              <a:cs typeface="Barlow"/>
              <a:sym typeface="Barlow"/>
            </a:endParaRPr>
          </a:p>
          <a:p>
            <a:pPr indent="-304800" lvl="1" marL="914400" marR="0" rtl="0" algn="l">
              <a:lnSpc>
                <a:spcPct val="115000"/>
              </a:lnSpc>
              <a:spcBef>
                <a:spcPts val="0"/>
              </a:spcBef>
              <a:spcAft>
                <a:spcPts val="0"/>
              </a:spcAft>
              <a:buClr>
                <a:schemeClr val="dk1"/>
              </a:buClr>
              <a:buSzPts val="1200"/>
              <a:buFont typeface="Barlow"/>
              <a:buChar char="○"/>
            </a:pPr>
            <a:r>
              <a:rPr b="0" i="0" lang="en" sz="1200" u="none" cap="none" strike="noStrike">
                <a:solidFill>
                  <a:schemeClr val="dk1"/>
                </a:solidFill>
                <a:latin typeface="Barlow"/>
                <a:ea typeface="Barlow"/>
                <a:cs typeface="Barlow"/>
                <a:sym typeface="Barlow"/>
              </a:rPr>
              <a:t>the definition of "absentee" in the law was framed in such a way as to ensure that it applied to every Palestinian or resident in Palestine who had left his/her usual place of residence in Palestine for any place inside or outside the country after the adoption of the partition of Palestine resolution by the UN;</a:t>
            </a:r>
            <a:endParaRPr b="0" i="0" sz="1200" u="none" cap="none" strike="noStrike">
              <a:solidFill>
                <a:schemeClr val="dk1"/>
              </a:solidFill>
              <a:latin typeface="Barlow"/>
              <a:ea typeface="Barlow"/>
              <a:cs typeface="Barlow"/>
              <a:sym typeface="Barlow"/>
            </a:endParaRPr>
          </a:p>
          <a:p>
            <a:pPr indent="-304800" lvl="0" marL="457200" marR="0" rtl="0" algn="l">
              <a:lnSpc>
                <a:spcPct val="115000"/>
              </a:lnSpc>
              <a:spcBef>
                <a:spcPts val="0"/>
              </a:spcBef>
              <a:spcAft>
                <a:spcPts val="0"/>
              </a:spcAft>
              <a:buClr>
                <a:schemeClr val="dk1"/>
              </a:buClr>
              <a:buSzPts val="1200"/>
              <a:buFont typeface="Barlow"/>
              <a:buChar char="●"/>
            </a:pPr>
            <a:r>
              <a:rPr b="1" i="0" lang="en" sz="1200" u="none" cap="none" strike="noStrike">
                <a:solidFill>
                  <a:schemeClr val="dk1"/>
                </a:solidFill>
                <a:latin typeface="Barlow"/>
                <a:ea typeface="Barlow"/>
                <a:cs typeface="Barlow"/>
                <a:sym typeface="Barlow"/>
              </a:rPr>
              <a:t>Israel’s Law of Return: </a:t>
            </a:r>
            <a:r>
              <a:rPr b="0" i="0" lang="en" sz="1200" u="none" cap="none" strike="noStrike">
                <a:solidFill>
                  <a:schemeClr val="dk1"/>
                </a:solidFill>
                <a:latin typeface="Barlow"/>
                <a:ea typeface="Barlow"/>
                <a:cs typeface="Barlow"/>
                <a:sym typeface="Barlow"/>
              </a:rPr>
              <a:t>The Law of Return is Israeli legislation, passed on 5 July 1950, which gives Jews the right of return and the right to live in Israel and to gain Israeli citizenship.</a:t>
            </a:r>
            <a:endParaRPr b="0" i="0" sz="1200" u="none" cap="none" strike="noStrike">
              <a:solidFill>
                <a:schemeClr val="dk1"/>
              </a:solidFill>
              <a:latin typeface="Barlow"/>
              <a:ea typeface="Barlow"/>
              <a:cs typeface="Barlow"/>
              <a:sym typeface="Barlow"/>
            </a:endParaRPr>
          </a:p>
          <a:p>
            <a:pPr indent="-304800" lvl="0" marL="457200" marR="0" rtl="0" algn="l">
              <a:lnSpc>
                <a:spcPct val="115000"/>
              </a:lnSpc>
              <a:spcBef>
                <a:spcPts val="0"/>
              </a:spcBef>
              <a:spcAft>
                <a:spcPts val="0"/>
              </a:spcAft>
              <a:buClr>
                <a:schemeClr val="dk1"/>
              </a:buClr>
              <a:buSzPts val="1200"/>
              <a:buFont typeface="Barlow"/>
              <a:buChar char="●"/>
            </a:pPr>
            <a:r>
              <a:rPr b="1" i="0" lang="en" sz="1200" u="none" cap="none" strike="noStrike">
                <a:solidFill>
                  <a:schemeClr val="dk1"/>
                </a:solidFill>
                <a:latin typeface="Barlow"/>
                <a:ea typeface="Barlow"/>
                <a:cs typeface="Barlow"/>
                <a:sym typeface="Barlow"/>
              </a:rPr>
              <a:t>Prevention of Infiltration Law</a:t>
            </a:r>
            <a:endParaRPr b="1" i="0" sz="1200" u="none" cap="none" strike="noStrike">
              <a:solidFill>
                <a:schemeClr val="dk1"/>
              </a:solidFill>
              <a:latin typeface="Barlow"/>
              <a:ea typeface="Barlow"/>
              <a:cs typeface="Barlow"/>
              <a:sym typeface="Barlow"/>
            </a:endParaRPr>
          </a:p>
        </p:txBody>
      </p:sp>
      <p:sp>
        <p:nvSpPr>
          <p:cNvPr id="784" name="Google Shape;784;p40"/>
          <p:cNvSpPr txBox="1"/>
          <p:nvPr/>
        </p:nvSpPr>
        <p:spPr>
          <a:xfrm>
            <a:off x="4599200" y="1183175"/>
            <a:ext cx="4399500" cy="3816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Barlow"/>
                <a:ea typeface="Barlow"/>
                <a:cs typeface="Barlow"/>
                <a:sym typeface="Barlow"/>
              </a:rPr>
              <a:t>“When I come now to Jerusalem, I feel I am in a Jewish(Ivrit) city. This is a feeling I only had in Tel-Aviv or in an agricultural farm. It is true that not all of Jerusalem is Jewish, but it has in it already a huge Jewish bloc: when you enter the city through Lifta and Romema, through Mahaneh Yehuda, King George Street and Mea Shearim - there are no Arabs. One hundred percent Jews. Ever since Jerusalem was destroyed by the Romans - the city was not as Jewish as it is now. In many Arab neighbourhoods in the West you do not see even one Arab. I do not suppose it will change. And what happened in Jerusalem and in Haifa - can happen in large parts of the country. If we persist it is quite possible that in the next six or eight months there will be considerable changes in the country, very considerable, and to our advantage. </a:t>
            </a:r>
            <a:r>
              <a:rPr b="1" i="0" lang="en" sz="1200" u="none" cap="none" strike="noStrike">
                <a:solidFill>
                  <a:schemeClr val="dk1"/>
                </a:solidFill>
                <a:latin typeface="Barlow"/>
                <a:ea typeface="Barlow"/>
                <a:cs typeface="Barlow"/>
                <a:sym typeface="Barlow"/>
              </a:rPr>
              <a:t>There will certainly be considerable changes in the demographic composition of the country</a:t>
            </a:r>
            <a:r>
              <a:rPr b="0" i="0" lang="en" sz="1200" u="none" cap="none" strike="noStrike">
                <a:solidFill>
                  <a:schemeClr val="dk1"/>
                </a:solidFill>
                <a:latin typeface="Barlow"/>
                <a:ea typeface="Barlow"/>
                <a:cs typeface="Barlow"/>
                <a:sym typeface="Barlow"/>
              </a:rPr>
              <a:t>.”</a:t>
            </a:r>
            <a:endParaRPr b="0" i="0" sz="1200" u="none" cap="none" strike="noStrike">
              <a:solidFill>
                <a:schemeClr val="dk1"/>
              </a:solidFill>
              <a:latin typeface="Barlow"/>
              <a:ea typeface="Barlow"/>
              <a:cs typeface="Barlow"/>
              <a:sym typeface="Barlow"/>
            </a:endParaRPr>
          </a:p>
          <a:p>
            <a:pPr indent="-304800" lvl="0" marL="457200" marR="0" rtl="0" algn="l">
              <a:lnSpc>
                <a:spcPct val="115000"/>
              </a:lnSpc>
              <a:spcBef>
                <a:spcPts val="0"/>
              </a:spcBef>
              <a:spcAft>
                <a:spcPts val="0"/>
              </a:spcAft>
              <a:buClr>
                <a:schemeClr val="dk1"/>
              </a:buClr>
              <a:buSzPts val="1200"/>
              <a:buFont typeface="Barlow"/>
              <a:buChar char="-"/>
            </a:pPr>
            <a:r>
              <a:rPr b="0" i="0" lang="en" sz="1200" u="none" cap="none" strike="noStrike">
                <a:solidFill>
                  <a:schemeClr val="dk1"/>
                </a:solidFill>
                <a:latin typeface="Barlow"/>
                <a:ea typeface="Barlow"/>
                <a:cs typeface="Barlow"/>
                <a:sym typeface="Barlow"/>
              </a:rPr>
              <a:t>Ben Gurion reporting to Mapai Council in Jerusalem, February, 1948 </a:t>
            </a:r>
            <a:endParaRPr b="0" i="0" sz="1200" u="none" cap="none" strike="noStrike">
              <a:solidFill>
                <a:schemeClr val="dk1"/>
              </a:solidFill>
              <a:latin typeface="Barlow"/>
              <a:ea typeface="Barlow"/>
              <a:cs typeface="Barlow"/>
              <a:sym typeface="Barlow"/>
            </a:endParaRPr>
          </a:p>
        </p:txBody>
      </p:sp>
      <p:sp>
        <p:nvSpPr>
          <p:cNvPr id="785" name="Google Shape;785;p40"/>
          <p:cNvSpPr txBox="1"/>
          <p:nvPr/>
        </p:nvSpPr>
        <p:spPr>
          <a:xfrm>
            <a:off x="311700" y="239975"/>
            <a:ext cx="5270100" cy="94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DEMOGRAPHIC ENGINEERING</a:t>
            </a:r>
            <a:endParaRPr b="0" i="0" sz="3000" u="none" cap="none" strike="noStrike">
              <a:solidFill>
                <a:schemeClr val="dk1"/>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9E9E9E"/>
                </a:solidFill>
                <a:latin typeface="Barlow Black"/>
                <a:ea typeface="Barlow Black"/>
                <a:cs typeface="Barlow Black"/>
                <a:sym typeface="Barlow Black"/>
              </a:rPr>
              <a:t>FOLLOWING THE NAKBA</a:t>
            </a:r>
            <a:endParaRPr b="0" i="0" sz="3000" u="none" cap="none" strike="noStrike">
              <a:solidFill>
                <a:srgbClr val="9E9E9E"/>
              </a:solidFill>
              <a:latin typeface="Barlow Black"/>
              <a:ea typeface="Barlow Black"/>
              <a:cs typeface="Barlow Black"/>
              <a:sym typeface="Barlow Black"/>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789" name="Shape 789"/>
        <p:cNvGrpSpPr/>
        <p:nvPr/>
      </p:nvGrpSpPr>
      <p:grpSpPr>
        <a:xfrm>
          <a:off x="0" y="0"/>
          <a:ext cx="0" cy="0"/>
          <a:chOff x="0" y="0"/>
          <a:chExt cx="0" cy="0"/>
        </a:xfrm>
      </p:grpSpPr>
      <p:sp>
        <p:nvSpPr>
          <p:cNvPr id="790" name="Google Shape;790;p41"/>
          <p:cNvSpPr txBox="1"/>
          <p:nvPr/>
        </p:nvSpPr>
        <p:spPr>
          <a:xfrm>
            <a:off x="251175" y="3995150"/>
            <a:ext cx="3599400" cy="91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Barlow Black"/>
                <a:ea typeface="Barlow Black"/>
                <a:cs typeface="Barlow Black"/>
                <a:sym typeface="Barlow Black"/>
              </a:rPr>
              <a:t>NAKSA</a:t>
            </a:r>
            <a:r>
              <a:rPr b="0" i="0" lang="en" sz="3000" u="none" cap="none" strike="noStrike">
                <a:solidFill>
                  <a:srgbClr val="999999"/>
                </a:solidFill>
                <a:latin typeface="Barlow Black"/>
                <a:ea typeface="Barlow Black"/>
                <a:cs typeface="Barlow Black"/>
                <a:sym typeface="Barlow Black"/>
              </a:rPr>
              <a:t>, 1967</a:t>
            </a:r>
            <a:endParaRPr b="0" i="0" sz="3000" u="none" cap="none" strike="noStrike">
              <a:solidFill>
                <a:srgbClr val="999999"/>
              </a:solidFill>
              <a:latin typeface="Barlow Black"/>
              <a:ea typeface="Barlow Black"/>
              <a:cs typeface="Barlow Black"/>
              <a:sym typeface="Barlow Black"/>
            </a:endParaRPr>
          </a:p>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rgbClr val="999999"/>
                </a:solidFill>
                <a:latin typeface="Barlow Black"/>
                <a:ea typeface="Barlow Black"/>
                <a:cs typeface="Barlow Black"/>
                <a:sym typeface="Barlow Black"/>
              </a:rPr>
              <a:t>ANNEXATION AND OCCUPATION</a:t>
            </a:r>
            <a:endParaRPr b="0" i="0" sz="1900" u="none" cap="none" strike="noStrike">
              <a:solidFill>
                <a:srgbClr val="999999"/>
              </a:solidFill>
              <a:latin typeface="Barlow Black"/>
              <a:ea typeface="Barlow Black"/>
              <a:cs typeface="Barlow Black"/>
              <a:sym typeface="Barlow Black"/>
            </a:endParaRPr>
          </a:p>
        </p:txBody>
      </p:sp>
      <p:pic>
        <p:nvPicPr>
          <p:cNvPr id="791" name="Google Shape;791;p41"/>
          <p:cNvPicPr preferRelativeResize="0"/>
          <p:nvPr/>
        </p:nvPicPr>
        <p:blipFill rotWithShape="1">
          <a:blip r:embed="rId4">
            <a:alphaModFix/>
          </a:blip>
          <a:srcRect b="0" l="0" r="0" t="0"/>
          <a:stretch/>
        </p:blipFill>
        <p:spPr>
          <a:xfrm>
            <a:off x="251180" y="1148350"/>
            <a:ext cx="4675874" cy="2846800"/>
          </a:xfrm>
          <a:prstGeom prst="rect">
            <a:avLst/>
          </a:prstGeom>
          <a:noFill/>
          <a:ln>
            <a:noFill/>
          </a:ln>
        </p:spPr>
      </p:pic>
      <p:pic>
        <p:nvPicPr>
          <p:cNvPr id="792" name="Google Shape;792;p41"/>
          <p:cNvPicPr preferRelativeResize="0"/>
          <p:nvPr/>
        </p:nvPicPr>
        <p:blipFill rotWithShape="1">
          <a:blip r:embed="rId5">
            <a:alphaModFix/>
          </a:blip>
          <a:srcRect b="0" l="0" r="0" t="0"/>
          <a:stretch/>
        </p:blipFill>
        <p:spPr>
          <a:xfrm>
            <a:off x="5225649" y="175937"/>
            <a:ext cx="3648100" cy="47916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g266e0656619_0_428"/>
          <p:cNvPicPr preferRelativeResize="0"/>
          <p:nvPr/>
        </p:nvPicPr>
        <p:blipFill>
          <a:blip r:embed="rId3">
            <a:alphaModFix/>
          </a:blip>
          <a:stretch>
            <a:fillRect/>
          </a:stretch>
        </p:blipFill>
        <p:spPr>
          <a:xfrm>
            <a:off x="-2" y="-893206"/>
            <a:ext cx="9144003" cy="6054323"/>
          </a:xfrm>
          <a:prstGeom prst="rect">
            <a:avLst/>
          </a:prstGeom>
          <a:noFill/>
          <a:ln>
            <a:noFill/>
          </a:ln>
        </p:spPr>
      </p:pic>
      <p:sp>
        <p:nvSpPr>
          <p:cNvPr id="315" name="Google Shape;315;g266e0656619_0_428"/>
          <p:cNvSpPr txBox="1"/>
          <p:nvPr>
            <p:ph type="title"/>
          </p:nvPr>
        </p:nvSpPr>
        <p:spPr>
          <a:xfrm>
            <a:off x="2304425" y="2035500"/>
            <a:ext cx="3854100" cy="1072500"/>
          </a:xfrm>
          <a:prstGeom prst="rect">
            <a:avLst/>
          </a:prstGeom>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None/>
            </a:pPr>
            <a:r>
              <a:rPr lang="en" sz="3500"/>
              <a:t>ZIONISM AND IMPERIALISM</a:t>
            </a:r>
            <a:endParaRPr sz="35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g266e0656619_0_433"/>
          <p:cNvPicPr preferRelativeResize="0"/>
          <p:nvPr/>
        </p:nvPicPr>
        <p:blipFill>
          <a:blip r:embed="rId3">
            <a:alphaModFix/>
          </a:blip>
          <a:stretch>
            <a:fillRect/>
          </a:stretch>
        </p:blipFill>
        <p:spPr>
          <a:xfrm>
            <a:off x="5080662" y="-78025"/>
            <a:ext cx="4063338" cy="5221524"/>
          </a:xfrm>
          <a:prstGeom prst="rect">
            <a:avLst/>
          </a:prstGeom>
          <a:noFill/>
          <a:ln>
            <a:noFill/>
          </a:ln>
        </p:spPr>
      </p:pic>
      <p:sp>
        <p:nvSpPr>
          <p:cNvPr id="321" name="Google Shape;321;g266e0656619_0_433"/>
          <p:cNvSpPr txBox="1"/>
          <p:nvPr>
            <p:ph idx="1" type="body"/>
          </p:nvPr>
        </p:nvSpPr>
        <p:spPr>
          <a:xfrm>
            <a:off x="573175" y="1559100"/>
            <a:ext cx="6031200" cy="2402100"/>
          </a:xfrm>
          <a:prstGeom prst="rect">
            <a:avLst/>
          </a:prstGeom>
          <a:solidFill>
            <a:schemeClr val="dk1"/>
          </a:solidFill>
          <a:ln cap="flat" cmpd="sng" w="9525">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90000"/>
              </a:lnSpc>
              <a:spcBef>
                <a:spcPts val="0"/>
              </a:spcBef>
              <a:spcAft>
                <a:spcPts val="700"/>
              </a:spcAft>
              <a:buNone/>
            </a:pPr>
            <a:r>
              <a:rPr b="1" lang="en" sz="3000">
                <a:solidFill>
                  <a:schemeClr val="dk2"/>
                </a:solidFill>
                <a:latin typeface="Lexend"/>
                <a:ea typeface="Lexend"/>
                <a:cs typeface="Lexend"/>
                <a:sym typeface="Lexend"/>
              </a:rPr>
              <a:t>ZIONISM</a:t>
            </a:r>
            <a:r>
              <a:rPr b="1" lang="en" sz="3000">
                <a:solidFill>
                  <a:srgbClr val="93C47D"/>
                </a:solidFill>
                <a:latin typeface="Lexend"/>
                <a:ea typeface="Lexend"/>
                <a:cs typeface="Lexend"/>
                <a:sym typeface="Lexend"/>
              </a:rPr>
              <a:t> </a:t>
            </a:r>
            <a:r>
              <a:rPr lang="en" sz="2000">
                <a:latin typeface="Lexend"/>
                <a:ea typeface="Lexend"/>
                <a:cs typeface="Lexend"/>
                <a:sym typeface="Lexend"/>
              </a:rPr>
              <a:t>is</a:t>
            </a:r>
            <a:r>
              <a:rPr b="1" lang="en" sz="2000">
                <a:solidFill>
                  <a:srgbClr val="93C47D"/>
                </a:solidFill>
                <a:latin typeface="Lexend"/>
                <a:ea typeface="Lexend"/>
                <a:cs typeface="Lexend"/>
                <a:sym typeface="Lexend"/>
              </a:rPr>
              <a:t> </a:t>
            </a:r>
            <a:r>
              <a:rPr lang="en" sz="2000"/>
              <a:t>a </a:t>
            </a:r>
            <a:r>
              <a:rPr b="1" lang="en" sz="2000"/>
              <a:t>settler-colonial </a:t>
            </a:r>
            <a:r>
              <a:rPr lang="en" sz="2000"/>
              <a:t>and </a:t>
            </a:r>
            <a:r>
              <a:rPr b="1" lang="en" sz="2000"/>
              <a:t>fascist ideology</a:t>
            </a:r>
            <a:r>
              <a:rPr lang="en" sz="2000"/>
              <a:t> that was born in the late </a:t>
            </a:r>
            <a:r>
              <a:rPr b="1" lang="en" sz="2000"/>
              <a:t>1800s in Europe.</a:t>
            </a:r>
            <a:r>
              <a:rPr lang="en" sz="2000"/>
              <a:t> It was a movement </a:t>
            </a:r>
            <a:r>
              <a:rPr b="1" lang="en" sz="2000"/>
              <a:t>led by the bourgeoisie (capitalists) </a:t>
            </a:r>
            <a:r>
              <a:rPr lang="en" sz="2000"/>
              <a:t>who partnered with European powers to gain their support. It believes in establishing </a:t>
            </a:r>
            <a:r>
              <a:rPr b="1" lang="en" sz="2000"/>
              <a:t>a Jewish ethnostate in Palestine.</a:t>
            </a:r>
            <a:endParaRPr b="1" sz="2000"/>
          </a:p>
        </p:txBody>
      </p:sp>
    </p:spTree>
  </p:cSld>
  <p:clrMapOvr>
    <a:masterClrMapping/>
  </p:clrMapOvr>
</p:sld>
</file>

<file path=ppt/theme/theme1.xml><?xml version="1.0" encoding="utf-8"?>
<a:theme xmlns:a="http://schemas.openxmlformats.org/drawingml/2006/main" xmlns:r="http://schemas.openxmlformats.org/officeDocument/2006/relationships" name="Brutalist Theme for Indonesian Business by Slidesgo">
  <a:themeElements>
    <a:clrScheme name="Simple Light">
      <a:dk1>
        <a:srgbClr val="1E1B1C"/>
      </a:dk1>
      <a:lt1>
        <a:srgbClr val="FFFFFF"/>
      </a:lt1>
      <a:dk2>
        <a:srgbClr val="FF5A4B"/>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